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2.xml" ContentType="application/vnd.openxmlformats-officedocument.themeOverride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3.xml" ContentType="application/vnd.openxmlformats-officedocument.themeOverride+xml"/>
  <Override PartName="/ppt/drawings/drawing2.xml" ContentType="application/vnd.openxmlformats-officedocument.drawingml.chartshape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4.xml" ContentType="application/vnd.openxmlformats-officedocument.themeOverride+xml"/>
  <Override PartName="/ppt/drawings/drawing3.xml" ContentType="application/vnd.openxmlformats-officedocument.drawingml.chartshapes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5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6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84" r:id="rId3"/>
    <p:sldId id="266" r:id="rId4"/>
    <p:sldId id="257" r:id="rId5"/>
    <p:sldId id="268" r:id="rId6"/>
    <p:sldId id="285" r:id="rId7"/>
    <p:sldId id="269" r:id="rId8"/>
    <p:sldId id="273" r:id="rId9"/>
    <p:sldId id="271" r:id="rId10"/>
    <p:sldId id="270" r:id="rId11"/>
    <p:sldId id="267" r:id="rId12"/>
    <p:sldId id="260" r:id="rId13"/>
    <p:sldId id="283" r:id="rId14"/>
    <p:sldId id="272" r:id="rId15"/>
    <p:sldId id="261" r:id="rId16"/>
    <p:sldId id="274" r:id="rId17"/>
    <p:sldId id="262" r:id="rId18"/>
    <p:sldId id="263" r:id="rId19"/>
    <p:sldId id="264" r:id="rId20"/>
    <p:sldId id="258" r:id="rId21"/>
    <p:sldId id="265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</p:sldIdLst>
  <p:sldSz cx="9144000" cy="5143500" type="screen16x9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06">
          <p15:clr>
            <a:srgbClr val="A4A3A4"/>
          </p15:clr>
        </p15:guide>
        <p15:guide id="2" orient="horz" pos="1567">
          <p15:clr>
            <a:srgbClr val="A4A3A4"/>
          </p15:clr>
        </p15:guide>
        <p15:guide id="3" orient="horz" pos="234">
          <p15:clr>
            <a:srgbClr val="A4A3A4"/>
          </p15:clr>
        </p15:guide>
        <p15:guide id="4" orient="horz" pos="658">
          <p15:clr>
            <a:srgbClr val="A4A3A4"/>
          </p15:clr>
        </p15:guide>
        <p15:guide id="5" orient="horz" pos="201">
          <p15:clr>
            <a:srgbClr val="A4A3A4"/>
          </p15:clr>
        </p15:guide>
        <p15:guide id="6" orient="horz" pos="1206">
          <p15:clr>
            <a:srgbClr val="A4A3A4"/>
          </p15:clr>
        </p15:guide>
        <p15:guide id="7" pos="4314">
          <p15:clr>
            <a:srgbClr val="A4A3A4"/>
          </p15:clr>
        </p15:guide>
        <p15:guide id="8" pos="287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8961E"/>
    <a:srgbClr val="BFAF15"/>
    <a:srgbClr val="FBE402"/>
    <a:srgbClr val="EA7B30"/>
    <a:srgbClr val="17A951"/>
    <a:srgbClr val="6278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18"/>
    <p:restoredTop sz="95153"/>
  </p:normalViewPr>
  <p:slideViewPr>
    <p:cSldViewPr snapToObjects="1">
      <p:cViewPr varScale="1">
        <p:scale>
          <a:sx n="127" d="100"/>
          <a:sy n="127" d="100"/>
        </p:scale>
        <p:origin x="736" y="176"/>
      </p:cViewPr>
      <p:guideLst>
        <p:guide orient="horz" pos="1106"/>
        <p:guide orient="horz" pos="1567"/>
        <p:guide orient="horz" pos="234"/>
        <p:guide orient="horz" pos="658"/>
        <p:guide orient="horz" pos="201"/>
        <p:guide orient="horz" pos="1206"/>
        <p:guide pos="4314"/>
        <p:guide pos="287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k.gs/Downloads/cpuvsgpu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oleObject" Target="file:////Users/pk.gs/Downloads/cpuvsgpu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k.gs/Downloads/cpuvsgpu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Hoja_de_c_lculo_de_Microsoft_Excel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4.xml"/><Relationship Id="rId1" Type="http://schemas.microsoft.com/office/2011/relationships/chartStyle" Target="style4.xml"/><Relationship Id="rId5" Type="http://schemas.openxmlformats.org/officeDocument/2006/relationships/chartUserShapes" Target="../drawings/drawing1.xml"/><Relationship Id="rId4" Type="http://schemas.openxmlformats.org/officeDocument/2006/relationships/oleObject" Target="file:////Users/pk.gs/Downloads/cpuvsgpu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5.xml"/><Relationship Id="rId1" Type="http://schemas.microsoft.com/office/2011/relationships/chartStyle" Target="style5.xml"/><Relationship Id="rId5" Type="http://schemas.openxmlformats.org/officeDocument/2006/relationships/chartUserShapes" Target="../drawings/drawing2.xml"/><Relationship Id="rId4" Type="http://schemas.openxmlformats.org/officeDocument/2006/relationships/oleObject" Target="file:////Users/pk.gs/Downloads/cpuvsgpu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6.xml"/><Relationship Id="rId1" Type="http://schemas.microsoft.com/office/2011/relationships/chartStyle" Target="style6.xml"/><Relationship Id="rId5" Type="http://schemas.openxmlformats.org/officeDocument/2006/relationships/chartUserShapes" Target="../drawings/drawing3.xml"/><Relationship Id="rId4" Type="http://schemas.openxmlformats.org/officeDocument/2006/relationships/package" Target="../embeddings/Hoja_de_c_lculo_de_Microsoft_Excel1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Hoja_de_c_lculo_de_Microsoft_Excel2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Hoja_de_c_lculo_de_Microsoft_Excel3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k.gs/Downloads/cpuvsgpu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sz="1400" b="1" i="0" u="none" strike="noStrike" kern="1200" baseline="0">
                <a:solidFill>
                  <a:schemeClr val="tx2"/>
                </a:solidFill>
                <a:latin typeface="PT Sans" panose="020B0503020203020204" pitchFamily="34" charset="77"/>
                <a:ea typeface="+mn-ea"/>
                <a:cs typeface="+mn-cs"/>
              </a:defRPr>
            </a:pPr>
            <a:r>
              <a:rPr lang="es-MX" sz="1400" dirty="0"/>
              <a:t>Execution Time (mins)</a:t>
            </a:r>
          </a:p>
          <a:p>
            <a:pPr algn="ctr" rtl="0">
              <a:defRPr sz="1400"/>
            </a:pPr>
            <a:r>
              <a:rPr lang="es-MX" sz="1400" dirty="0"/>
              <a:t>1 layer of the SC Conv2d</a:t>
            </a:r>
            <a:r>
              <a:rPr lang="es-MX" sz="1400" baseline="0" dirty="0"/>
              <a:t> in</a:t>
            </a:r>
            <a:r>
              <a:rPr lang="es-MX" sz="1400" dirty="0"/>
              <a:t> CPU</a:t>
            </a:r>
          </a:p>
        </c:rich>
      </c:tx>
      <c:layout>
        <c:manualLayout>
          <c:xMode val="edge"/>
          <c:yMode val="edge"/>
          <c:x val="0.19072180697745997"/>
          <c:y val="2.663586430356504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400" b="1" i="0" u="none" strike="noStrike" kern="1200" baseline="0">
              <a:solidFill>
                <a:schemeClr val="tx2"/>
              </a:solidFill>
              <a:latin typeface="PT Sans" panose="020B0503020203020204" pitchFamily="34" charset="77"/>
              <a:ea typeface="+mn-ea"/>
              <a:cs typeface="+mn-cs"/>
            </a:defRPr>
          </a:pPr>
          <a:endParaRPr lang="es-MX"/>
        </a:p>
      </c:txPr>
    </c:title>
    <c:autoTitleDeleted val="0"/>
    <c:plotArea>
      <c:layout>
        <c:manualLayout>
          <c:layoutTarget val="inner"/>
          <c:xMode val="edge"/>
          <c:yMode val="edge"/>
          <c:x val="0.14257198636769045"/>
          <c:y val="4.688554455272835E-2"/>
          <c:w val="0.81738815912149332"/>
          <c:h val="0.75818003121145805"/>
        </c:manualLayout>
      </c:layout>
      <c:lineChart>
        <c:grouping val="standard"/>
        <c:varyColors val="0"/>
        <c:ser>
          <c:idx val="0"/>
          <c:order val="0"/>
          <c:tx>
            <c:v>cpu</c:v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Hoja1!$C$8:$C$13</c:f>
              <c:strCache>
                <c:ptCount val="6"/>
                <c:pt idx="0">
                  <c:v>10x10</c:v>
                </c:pt>
                <c:pt idx="1">
                  <c:v>50x50</c:v>
                </c:pt>
                <c:pt idx="2">
                  <c:v>100x100</c:v>
                </c:pt>
                <c:pt idx="3">
                  <c:v>250x250</c:v>
                </c:pt>
                <c:pt idx="4">
                  <c:v>500x500</c:v>
                </c:pt>
                <c:pt idx="5">
                  <c:v>1000x1000</c:v>
                </c:pt>
              </c:strCache>
            </c:strRef>
          </c:cat>
          <c:val>
            <c:numRef>
              <c:f>Hoja1!$B$8:$B$13</c:f>
              <c:numCache>
                <c:formatCode>General</c:formatCode>
                <c:ptCount val="6"/>
                <c:pt idx="0">
                  <c:v>7.4450000000000002E-3</c:v>
                </c:pt>
                <c:pt idx="1">
                  <c:v>2.4821666666666665E-2</c:v>
                </c:pt>
                <c:pt idx="2">
                  <c:v>0.10731166666666667</c:v>
                </c:pt>
                <c:pt idx="3">
                  <c:v>0.6487949999999999</c:v>
                </c:pt>
                <c:pt idx="4">
                  <c:v>2.6075733333333333</c:v>
                </c:pt>
                <c:pt idx="5">
                  <c:v>10.645073333333334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0E51-0D46-882A-CFF9CDFC89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35697856"/>
        <c:axId val="1935702480"/>
      </c:lineChart>
      <c:catAx>
        <c:axId val="19356978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2"/>
                    </a:solidFill>
                    <a:latin typeface="PT Sans" panose="020B0503020203020204" pitchFamily="34" charset="77"/>
                    <a:ea typeface="+mn-ea"/>
                    <a:cs typeface="+mn-cs"/>
                  </a:defRPr>
                </a:pPr>
                <a:r>
                  <a:rPr lang="es-MX" sz="1400"/>
                  <a:t>Image input size in pixels</a:t>
                </a:r>
              </a:p>
            </c:rich>
          </c:tx>
          <c:layout>
            <c:manualLayout>
              <c:xMode val="edge"/>
              <c:yMode val="edge"/>
              <c:x val="0.37730112621568618"/>
              <c:y val="0.9029917848156436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2"/>
                  </a:solidFill>
                  <a:latin typeface="PT Sans" panose="020B0503020203020204" pitchFamily="34" charset="77"/>
                  <a:ea typeface="+mn-ea"/>
                  <a:cs typeface="+mn-cs"/>
                </a:defRPr>
              </a:pPr>
              <a:endParaRPr lang="es-MX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PT Sans" panose="020B0503020203020204" pitchFamily="34" charset="77"/>
                <a:ea typeface="+mn-ea"/>
                <a:cs typeface="+mn-cs"/>
              </a:defRPr>
            </a:pPr>
            <a:endParaRPr lang="es-MX"/>
          </a:p>
        </c:txPr>
        <c:crossAx val="1935702480"/>
        <c:crosses val="autoZero"/>
        <c:auto val="1"/>
        <c:lblAlgn val="ctr"/>
        <c:lblOffset val="100"/>
        <c:noMultiLvlLbl val="0"/>
      </c:catAx>
      <c:valAx>
        <c:axId val="1935702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2"/>
                    </a:solidFill>
                    <a:latin typeface="PT Sans" panose="020B0503020203020204" pitchFamily="34" charset="77"/>
                    <a:ea typeface="+mn-ea"/>
                    <a:cs typeface="+mn-cs"/>
                  </a:defRPr>
                </a:pPr>
                <a:r>
                  <a:rPr lang="es-MX" sz="1400" dirty="0"/>
                  <a:t>time [mins]</a:t>
                </a:r>
              </a:p>
            </c:rich>
          </c:tx>
          <c:layout>
            <c:manualLayout>
              <c:xMode val="edge"/>
              <c:yMode val="edge"/>
              <c:x val="1.431662094855533E-2"/>
              <c:y val="0.5069100822495125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2"/>
                  </a:solidFill>
                  <a:latin typeface="PT Sans" panose="020B0503020203020204" pitchFamily="34" charset="77"/>
                  <a:ea typeface="+mn-ea"/>
                  <a:cs typeface="+mn-cs"/>
                </a:defRPr>
              </a:pPr>
              <a:endParaRPr lang="es-MX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2"/>
                </a:solidFill>
                <a:latin typeface="PT Sans" panose="020B0503020203020204" pitchFamily="34" charset="77"/>
                <a:ea typeface="+mn-ea"/>
                <a:cs typeface="+mn-cs"/>
              </a:defRPr>
            </a:pPr>
            <a:endParaRPr lang="es-MX"/>
          </a:p>
        </c:txPr>
        <c:crossAx val="19356978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PT Sans" panose="020B0503020203020204" pitchFamily="34" charset="77"/>
        </a:defRPr>
      </a:pPr>
      <a:endParaRPr lang="es-MX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defRPr>
            </a:pPr>
            <a:r>
              <a:rPr lang="es-MX" sz="1400" b="1" dirty="0">
                <a:solidFill>
                  <a:schemeClr val="tx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Average </a:t>
            </a:r>
            <a:r>
              <a:rPr lang="es-MX" sz="1400" b="1" baseline="0" dirty="0">
                <a:solidFill>
                  <a:schemeClr val="tx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inference </a:t>
            </a:r>
            <a:r>
              <a:rPr lang="es-MX" sz="1400" b="1" dirty="0">
                <a:solidFill>
                  <a:schemeClr val="tx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execution time of</a:t>
            </a:r>
            <a:r>
              <a:rPr lang="es-MX" sz="1400" b="1" baseline="0" dirty="0">
                <a:solidFill>
                  <a:schemeClr val="tx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300 images with SC VGG9 per RNG</a:t>
            </a:r>
            <a:endParaRPr lang="es-MX" sz="1400" b="1" dirty="0">
              <a:solidFill>
                <a:schemeClr val="tx1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c:rich>
      </c:tx>
      <c:layout>
        <c:manualLayout>
          <c:xMode val="edge"/>
          <c:yMode val="edge"/>
          <c:x val="0.16509187028825317"/>
          <c:y val="4.882328201634772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defRPr>
          </a:pPr>
          <a:endParaRPr lang="es-MX"/>
        </a:p>
      </c:txPr>
    </c:title>
    <c:autoTitleDeleted val="0"/>
    <c:plotArea>
      <c:layout>
        <c:manualLayout>
          <c:layoutTarget val="inner"/>
          <c:xMode val="edge"/>
          <c:yMode val="edge"/>
          <c:x val="0.19598355578801879"/>
          <c:y val="0.22239017772956104"/>
          <c:w val="0.77212250832906593"/>
          <c:h val="0.48552255135863276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(Hoja1!$N$76,Hoja1!$Q$76,Hoja1!$T$76,Hoja1!$W$76)</c:f>
              <c:strCache>
                <c:ptCount val="4"/>
                <c:pt idx="0">
                  <c:v>•MerseneTwster</c:v>
                </c:pt>
                <c:pt idx="1">
                  <c:v>•PCG</c:v>
                </c:pt>
                <c:pt idx="2">
                  <c:v>•XorShift*</c:v>
                </c:pt>
                <c:pt idx="3">
                  <c:v>•LFSR</c:v>
                </c:pt>
              </c:strCache>
            </c:strRef>
          </c:cat>
          <c:val>
            <c:numRef>
              <c:f>(Hoja1!$O$101,Hoja1!$R$101,Hoja1!$U$101,Hoja1!$X$101)</c:f>
              <c:numCache>
                <c:formatCode>0.00</c:formatCode>
                <c:ptCount val="4"/>
                <c:pt idx="0">
                  <c:v>697.95300000000009</c:v>
                </c:pt>
                <c:pt idx="1">
                  <c:v>713.05100000000004</c:v>
                </c:pt>
                <c:pt idx="2">
                  <c:v>701.10300000000007</c:v>
                </c:pt>
                <c:pt idx="3">
                  <c:v>687.82299999999998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6BF-D444-A257-4D880421503E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878749056"/>
        <c:axId val="883976608"/>
      </c:lineChart>
      <c:catAx>
        <c:axId val="878749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MX" sz="1400">
                    <a:solidFill>
                      <a:schemeClr val="tx1"/>
                    </a:solidFill>
                  </a:rPr>
                  <a:t>Random Number Generator</a:t>
                </a:r>
              </a:p>
            </c:rich>
          </c:tx>
          <c:layout>
            <c:manualLayout>
              <c:xMode val="edge"/>
              <c:yMode val="edge"/>
              <c:x val="0.29782162153903158"/>
              <c:y val="0.868857770750140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T Sans" panose="020B0503020203020204" pitchFamily="34" charset="77"/>
                <a:ea typeface="+mn-ea"/>
                <a:cs typeface="+mn-cs"/>
              </a:defRPr>
            </a:pPr>
            <a:endParaRPr lang="es-MX"/>
          </a:p>
        </c:txPr>
        <c:crossAx val="883976608"/>
        <c:crosses val="autoZero"/>
        <c:auto val="1"/>
        <c:lblAlgn val="ctr"/>
        <c:lblOffset val="100"/>
        <c:noMultiLvlLbl val="0"/>
      </c:catAx>
      <c:valAx>
        <c:axId val="883976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MX" sz="1400">
                    <a:solidFill>
                      <a:schemeClr val="tx1"/>
                    </a:solidFill>
                  </a:rPr>
                  <a:t>Time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878749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s-MX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sz="1400" b="1" i="0" u="none" strike="noStrike" kern="1200" baseline="0">
                <a:solidFill>
                  <a:schemeClr val="tx2"/>
                </a:solidFill>
                <a:latin typeface="PT Sans" panose="020B0503020203020204" pitchFamily="34" charset="77"/>
                <a:ea typeface="+mn-ea"/>
                <a:cs typeface="+mn-cs"/>
              </a:defRPr>
            </a:pPr>
            <a:r>
              <a:rPr lang="es-MX" sz="1400" dirty="0"/>
              <a:t>Execution Time (mins)</a:t>
            </a:r>
          </a:p>
          <a:p>
            <a:pPr algn="ctr" rtl="0">
              <a:defRPr sz="1400"/>
            </a:pPr>
            <a:r>
              <a:rPr lang="es-MX" sz="1400" dirty="0"/>
              <a:t>1 layer of the SC FC Layer</a:t>
            </a:r>
            <a:r>
              <a:rPr lang="es-MX" sz="1400" baseline="0" dirty="0"/>
              <a:t> in</a:t>
            </a:r>
            <a:r>
              <a:rPr lang="es-MX" sz="1400" dirty="0"/>
              <a:t> CPU</a:t>
            </a:r>
          </a:p>
        </c:rich>
      </c:tx>
      <c:layout>
        <c:manualLayout>
          <c:xMode val="edge"/>
          <c:yMode val="edge"/>
          <c:x val="0.17906776296258523"/>
          <c:y val="2.8020331030887531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400" b="1" i="0" u="none" strike="noStrike" kern="1200" baseline="0">
              <a:solidFill>
                <a:schemeClr val="tx2"/>
              </a:solidFill>
              <a:latin typeface="PT Sans" panose="020B0503020203020204" pitchFamily="34" charset="77"/>
              <a:ea typeface="+mn-ea"/>
              <a:cs typeface="+mn-cs"/>
            </a:defRPr>
          </a:pPr>
          <a:endParaRPr lang="es-MX"/>
        </a:p>
      </c:txPr>
    </c:title>
    <c:autoTitleDeleted val="0"/>
    <c:plotArea>
      <c:layout>
        <c:manualLayout>
          <c:layoutTarget val="inner"/>
          <c:xMode val="edge"/>
          <c:yMode val="edge"/>
          <c:x val="0.18057829640058212"/>
          <c:y val="4.688554455272835E-2"/>
          <c:w val="0.77938175357564998"/>
          <c:h val="0.75818003121145805"/>
        </c:manualLayout>
      </c:layout>
      <c:lineChart>
        <c:grouping val="standard"/>
        <c:varyColors val="0"/>
        <c:ser>
          <c:idx val="0"/>
          <c:order val="0"/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Hoja1!$C$19:$C$24</c:f>
              <c:strCache>
                <c:ptCount val="6"/>
                <c:pt idx="0">
                  <c:v>84/10</c:v>
                </c:pt>
                <c:pt idx="1">
                  <c:v>120/84</c:v>
                </c:pt>
                <c:pt idx="2">
                  <c:v>400/120</c:v>
                </c:pt>
                <c:pt idx="3">
                  <c:v>1024/400</c:v>
                </c:pt>
                <c:pt idx="4">
                  <c:v>2048/500</c:v>
                </c:pt>
                <c:pt idx="5">
                  <c:v>3072/600</c:v>
                </c:pt>
              </c:strCache>
            </c:strRef>
          </c:cat>
          <c:val>
            <c:numRef>
              <c:f>Hoja1!$B$19:$B$24</c:f>
              <c:numCache>
                <c:formatCode>General</c:formatCode>
                <c:ptCount val="6"/>
                <c:pt idx="0">
                  <c:v>1.0816666666666668E-3</c:v>
                </c:pt>
                <c:pt idx="1">
                  <c:v>1.2024999999999999E-2</c:v>
                </c:pt>
                <c:pt idx="2">
                  <c:v>5.7558333333333336E-2</c:v>
                </c:pt>
                <c:pt idx="3">
                  <c:v>0.50178499999999993</c:v>
                </c:pt>
                <c:pt idx="4">
                  <c:v>1.3677916666666667</c:v>
                </c:pt>
                <c:pt idx="5">
                  <c:v>2.6604516666666669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92BD-DA49-B3CF-71EFE1BF5E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35697856"/>
        <c:axId val="1935702480"/>
      </c:lineChart>
      <c:catAx>
        <c:axId val="19356978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2"/>
                    </a:solidFill>
                    <a:latin typeface="PT Sans" panose="020B0503020203020204" pitchFamily="34" charset="77"/>
                    <a:ea typeface="+mn-ea"/>
                    <a:cs typeface="+mn-cs"/>
                  </a:defRPr>
                </a:pPr>
                <a:r>
                  <a:rPr lang="es-MX" sz="1400"/>
                  <a:t>inputs / outputs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2"/>
                  </a:solidFill>
                  <a:latin typeface="PT Sans" panose="020B0503020203020204" pitchFamily="34" charset="77"/>
                  <a:ea typeface="+mn-ea"/>
                  <a:cs typeface="+mn-cs"/>
                </a:defRPr>
              </a:pPr>
              <a:endParaRPr lang="es-MX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PT Sans" panose="020B0503020203020204" pitchFamily="34" charset="77"/>
                <a:ea typeface="+mn-ea"/>
                <a:cs typeface="+mn-cs"/>
              </a:defRPr>
            </a:pPr>
            <a:endParaRPr lang="es-MX"/>
          </a:p>
        </c:txPr>
        <c:crossAx val="1935702480"/>
        <c:crosses val="autoZero"/>
        <c:auto val="1"/>
        <c:lblAlgn val="ctr"/>
        <c:lblOffset val="100"/>
        <c:noMultiLvlLbl val="0"/>
      </c:catAx>
      <c:valAx>
        <c:axId val="1935702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2"/>
                    </a:solidFill>
                    <a:latin typeface="PT Sans" panose="020B0503020203020204" pitchFamily="34" charset="77"/>
                    <a:ea typeface="+mn-ea"/>
                    <a:cs typeface="+mn-cs"/>
                  </a:defRPr>
                </a:pPr>
                <a:r>
                  <a:rPr lang="es-MX" sz="1400" dirty="0"/>
                  <a:t>time [mins]</a:t>
                </a:r>
              </a:p>
            </c:rich>
          </c:tx>
          <c:layout>
            <c:manualLayout>
              <c:xMode val="edge"/>
              <c:yMode val="edge"/>
              <c:x val="1.435473471982166E-2"/>
              <c:y val="0.478389380178410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2"/>
                  </a:solidFill>
                  <a:latin typeface="PT Sans" panose="020B0503020203020204" pitchFamily="34" charset="77"/>
                  <a:ea typeface="+mn-ea"/>
                  <a:cs typeface="+mn-cs"/>
                </a:defRPr>
              </a:pPr>
              <a:endParaRPr lang="es-MX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2"/>
                </a:solidFill>
                <a:latin typeface="PT Sans" panose="020B0503020203020204" pitchFamily="34" charset="77"/>
                <a:ea typeface="+mn-ea"/>
                <a:cs typeface="+mn-cs"/>
              </a:defRPr>
            </a:pPr>
            <a:endParaRPr lang="es-MX"/>
          </a:p>
        </c:txPr>
        <c:crossAx val="19356978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PT Sans" panose="020B0503020203020204" pitchFamily="34" charset="77"/>
        </a:defRPr>
      </a:pPr>
      <a:endParaRPr lang="es-MX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3645769070169006"/>
          <c:y val="0.19528280351285482"/>
          <c:w val="0.83069103507398145"/>
          <c:h val="0.65213131150714609"/>
        </c:manualLayout>
      </c:layout>
      <c:barChart>
        <c:barDir val="col"/>
        <c:grouping val="clustered"/>
        <c:varyColors val="0"/>
        <c:ser>
          <c:idx val="4"/>
          <c:order val="0"/>
          <c:spPr>
            <a:gradFill rotWithShape="1">
              <a:gsLst>
                <a:gs pos="0">
                  <a:schemeClr val="accent5">
                    <a:lumMod val="60000"/>
                    <a:lumMod val="110000"/>
                    <a:satMod val="105000"/>
                    <a:tint val="67000"/>
                  </a:schemeClr>
                </a:gs>
                <a:gs pos="50000">
                  <a:schemeClr val="accent5">
                    <a:lumMod val="60000"/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60000"/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19050" cap="flat" cmpd="sng" algn="ctr">
              <a:solidFill>
                <a:schemeClr val="accent5">
                  <a:lumMod val="60000"/>
                  <a:shade val="95000"/>
                </a:schemeClr>
              </a:solidFill>
              <a:round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 w="19050" cap="flat" cmpd="sng" algn="ctr">
                <a:solidFill>
                  <a:schemeClr val="accent5">
                    <a:lumMod val="6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B499-3C48-8D36-D55623FE3760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>
                  <a:lumMod val="40000"/>
                  <a:lumOff val="60000"/>
                </a:schemeClr>
              </a:solidFill>
              <a:ln w="19050" cap="flat" cmpd="sng" algn="ctr">
                <a:solidFill>
                  <a:schemeClr val="accent5">
                    <a:lumMod val="6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B499-3C48-8D36-D55623FE3760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19050" cap="flat" cmpd="sng" algn="ctr">
                <a:solidFill>
                  <a:schemeClr val="accent5">
                    <a:lumMod val="6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B499-3C48-8D36-D55623FE3760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E0182B46-D7E5-B14A-93B2-EE5E320425E2}" type="VALUE">
                      <a:rPr lang="en-US" smtClean="0"/>
                      <a:pPr/>
                      <a:t>[VALOR]</a:t>
                    </a:fld>
                    <a:r>
                      <a:rPr lang="en-US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499-3C48-8D36-D55623FE376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4D89F948-4FCC-2549-BE32-F128A734FEA4}" type="VALUE">
                      <a:rPr lang="en-US" smtClean="0"/>
                      <a:pPr/>
                      <a:t>[VALOR]</a:t>
                    </a:fld>
                    <a:r>
                      <a:rPr lang="en-US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B499-3C48-8D36-D55623FE3760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76EE2C44-CF1E-064C-85A3-D937A9A8CA35}" type="VALUE">
                      <a:rPr lang="en-US" smtClean="0"/>
                      <a:pPr/>
                      <a:t>[VALOR]</a:t>
                    </a:fld>
                    <a:r>
                      <a:rPr lang="en-US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B499-3C48-8D36-D55623FE37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PT Sans" panose="020B0503020203020204" pitchFamily="34" charset="77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(Hoja1!$D$30,Hoja1!$F$30,Hoja1!$H$30)</c:f>
              <c:strCache>
                <c:ptCount val="3"/>
                <c:pt idx="0">
                  <c:v>Unipolars 512</c:v>
                </c:pt>
                <c:pt idx="1">
                  <c:v>Unipolars 256</c:v>
                </c:pt>
                <c:pt idx="2">
                  <c:v>Bipolars 512</c:v>
                </c:pt>
              </c:strCache>
            </c:strRef>
          </c:cat>
          <c:val>
            <c:numRef>
              <c:f>(Hoja1!$C$43,Hoja1!$E$43,Hoja1!$G$43)</c:f>
              <c:numCache>
                <c:formatCode>General</c:formatCode>
                <c:ptCount val="3"/>
                <c:pt idx="0">
                  <c:v>98.2</c:v>
                </c:pt>
                <c:pt idx="1">
                  <c:v>96.5</c:v>
                </c:pt>
                <c:pt idx="2">
                  <c:v>52.400000000000006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499-3C48-8D36-D55623FE376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876355248"/>
        <c:axId val="875808112"/>
      </c:barChart>
      <c:catAx>
        <c:axId val="8763552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cap="all" baseline="0">
                    <a:solidFill>
                      <a:schemeClr val="tx1"/>
                    </a:solidFill>
                    <a:latin typeface="PT Sans" panose="020B0503020203020204" pitchFamily="34" charset="77"/>
                    <a:ea typeface="+mn-ea"/>
                    <a:cs typeface="+mn-cs"/>
                  </a:defRPr>
                </a:pPr>
                <a:r>
                  <a:rPr lang="es-MX" sz="1100"/>
                  <a:t>Bitstream length</a:t>
                </a:r>
              </a:p>
            </c:rich>
          </c:tx>
          <c:layout>
            <c:manualLayout>
              <c:xMode val="edge"/>
              <c:yMode val="edge"/>
              <c:x val="0.44314767571991404"/>
              <c:y val="0.9222657683648908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cap="all" baseline="0">
                  <a:solidFill>
                    <a:schemeClr val="tx1"/>
                  </a:solidFill>
                  <a:latin typeface="PT Sans" panose="020B0503020203020204" pitchFamily="34" charset="77"/>
                  <a:ea typeface="+mn-ea"/>
                  <a:cs typeface="+mn-cs"/>
                </a:defRPr>
              </a:pPr>
              <a:endParaRPr lang="es-MX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pPr>
            <a:endParaRPr lang="es-MX"/>
          </a:p>
        </c:txPr>
        <c:crossAx val="875808112"/>
        <c:crosses val="autoZero"/>
        <c:auto val="1"/>
        <c:lblAlgn val="ctr"/>
        <c:lblOffset val="100"/>
        <c:noMultiLvlLbl val="0"/>
      </c:catAx>
      <c:valAx>
        <c:axId val="87580811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cap="all" baseline="0">
                    <a:solidFill>
                      <a:schemeClr val="tx1"/>
                    </a:solidFill>
                    <a:latin typeface="PT Sans" panose="020B0503020203020204" pitchFamily="34" charset="77"/>
                    <a:ea typeface="+mn-ea"/>
                    <a:cs typeface="+mn-cs"/>
                  </a:defRPr>
                </a:pPr>
                <a:r>
                  <a:rPr lang="es-MX" sz="1200"/>
                  <a:t>% of correctly inferred images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cap="all" baseline="0">
                  <a:solidFill>
                    <a:schemeClr val="tx1"/>
                  </a:solidFill>
                  <a:latin typeface="PT Sans" panose="020B0503020203020204" pitchFamily="34" charset="77"/>
                  <a:ea typeface="+mn-ea"/>
                  <a:cs typeface="+mn-cs"/>
                </a:defRPr>
              </a:pPr>
              <a:endParaRPr lang="es-MX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pPr>
            <a:endParaRPr lang="es-MX"/>
          </a:p>
        </c:txPr>
        <c:crossAx val="876355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PT Sans" panose="020B0503020203020204" pitchFamily="34" charset="77"/>
        </a:defRPr>
      </a:pPr>
      <a:endParaRPr lang="es-MX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522783898899512"/>
          <c:y val="3.3078965980754466E-2"/>
          <c:w val="0.88477216101100498"/>
          <c:h val="0.79096963570231504"/>
        </c:manualLayout>
      </c:layout>
      <c:lineChart>
        <c:grouping val="standard"/>
        <c:varyColors val="0"/>
        <c:ser>
          <c:idx val="1"/>
          <c:order val="0"/>
          <c:tx>
            <c:v>Bipolars Clipped to [-1,1]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Hoja1!$K$33:$K$37</c:f>
              <c:strCache>
                <c:ptCount val="5"/>
                <c:pt idx="0">
                  <c:v>1rst Conv2d</c:v>
                </c:pt>
                <c:pt idx="1">
                  <c:v>2nd Conv2d</c:v>
                </c:pt>
                <c:pt idx="2">
                  <c:v>1rst FCLayer</c:v>
                </c:pt>
                <c:pt idx="3">
                  <c:v>2nd FCLayer</c:v>
                </c:pt>
                <c:pt idx="4">
                  <c:v>3rd FCLayer</c:v>
                </c:pt>
              </c:strCache>
            </c:strRef>
          </c:cat>
          <c:val>
            <c:numRef>
              <c:f>Hoja1!$O$33:$O$37</c:f>
              <c:numCache>
                <c:formatCode>General</c:formatCode>
                <c:ptCount val="5"/>
                <c:pt idx="0">
                  <c:v>0.80720000000000003</c:v>
                </c:pt>
                <c:pt idx="1">
                  <c:v>0.69069999999999998</c:v>
                </c:pt>
                <c:pt idx="2">
                  <c:v>0.2072</c:v>
                </c:pt>
                <c:pt idx="3">
                  <c:v>0.2878</c:v>
                </c:pt>
                <c:pt idx="4">
                  <c:v>3.4213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3B7-384C-8644-C98B2CA6B5A0}"/>
            </c:ext>
          </c:extLst>
        </c:ser>
        <c:ser>
          <c:idx val="2"/>
          <c:order val="1"/>
          <c:tx>
            <c:v>Unipolars Clipped to [0,1]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Hoja1!$K$33:$K$37</c:f>
              <c:strCache>
                <c:ptCount val="5"/>
                <c:pt idx="0">
                  <c:v>1rst Conv2d</c:v>
                </c:pt>
                <c:pt idx="1">
                  <c:v>2nd Conv2d</c:v>
                </c:pt>
                <c:pt idx="2">
                  <c:v>1rst FCLayer</c:v>
                </c:pt>
                <c:pt idx="3">
                  <c:v>2nd FCLayer</c:v>
                </c:pt>
                <c:pt idx="4">
                  <c:v>3rd FCLayer</c:v>
                </c:pt>
              </c:strCache>
            </c:strRef>
          </c:cat>
          <c:val>
            <c:numRef>
              <c:f>Hoja1!$R$33:$R$37</c:f>
              <c:numCache>
                <c:formatCode>General</c:formatCode>
                <c:ptCount val="5"/>
                <c:pt idx="0">
                  <c:v>5.9299999999999999E-2</c:v>
                </c:pt>
                <c:pt idx="1">
                  <c:v>9.8000000000000004E-2</c:v>
                </c:pt>
                <c:pt idx="2">
                  <c:v>4.4499999999999998E-2</c:v>
                </c:pt>
                <c:pt idx="3">
                  <c:v>4.19E-2</c:v>
                </c:pt>
                <c:pt idx="4">
                  <c:v>0.19089999999999999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3B7-384C-8644-C98B2CA6B5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47849904"/>
        <c:axId val="1932136976"/>
      </c:lineChart>
      <c:catAx>
        <c:axId val="19478499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PT Sans" panose="020B0503020203020204" pitchFamily="34" charset="77"/>
                    <a:ea typeface="Apple Symbols" panose="02000000000000000000" pitchFamily="2" charset="-79"/>
                    <a:cs typeface="Apple Symbols" panose="02000000000000000000" pitchFamily="2" charset="-79"/>
                  </a:defRPr>
                </a:pPr>
                <a:r>
                  <a:rPr lang="es-MX" sz="1200" b="0"/>
                  <a:t>SC LeNet-5 layers</a:t>
                </a:r>
              </a:p>
            </c:rich>
          </c:tx>
          <c:layout>
            <c:manualLayout>
              <c:xMode val="edge"/>
              <c:yMode val="edge"/>
              <c:x val="0.31808105961963057"/>
              <c:y val="0.9324032496952151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PT Sans" panose="020B0503020203020204" pitchFamily="34" charset="77"/>
                  <a:ea typeface="Apple Symbols" panose="02000000000000000000" pitchFamily="2" charset="-79"/>
                  <a:cs typeface="Apple Symbols" panose="02000000000000000000" pitchFamily="2" charset="-79"/>
                </a:defRPr>
              </a:pPr>
              <a:endParaRPr lang="es-MX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PT Sans" panose="020B0503020203020204" pitchFamily="34" charset="77"/>
                <a:ea typeface="Apple Symbols" panose="02000000000000000000" pitchFamily="2" charset="-79"/>
                <a:cs typeface="Apple Symbols" panose="02000000000000000000" pitchFamily="2" charset="-79"/>
              </a:defRPr>
            </a:pPr>
            <a:endParaRPr lang="es-MX"/>
          </a:p>
        </c:txPr>
        <c:crossAx val="1932136976"/>
        <c:crosses val="autoZero"/>
        <c:auto val="1"/>
        <c:lblAlgn val="ctr"/>
        <c:lblOffset val="100"/>
        <c:noMultiLvlLbl val="0"/>
      </c:catAx>
      <c:valAx>
        <c:axId val="1932136976"/>
        <c:scaling>
          <c:orientation val="minMax"/>
          <c:max val="3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PT Sans" panose="020B0503020203020204" pitchFamily="34" charset="77"/>
                    <a:ea typeface="Apple Symbols" panose="02000000000000000000" pitchFamily="2" charset="-79"/>
                    <a:cs typeface="Apple Symbols" panose="02000000000000000000" pitchFamily="2" charset="-79"/>
                  </a:defRPr>
                </a:pPr>
                <a:r>
                  <a:rPr lang="es-MX" sz="1200"/>
                  <a:t>Average MAE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PT Sans" panose="020B0503020203020204" pitchFamily="34" charset="77"/>
                  <a:ea typeface="Apple Symbols" panose="02000000000000000000" pitchFamily="2" charset="-79"/>
                  <a:cs typeface="Apple Symbols" panose="02000000000000000000" pitchFamily="2" charset="-79"/>
                </a:defRPr>
              </a:pPr>
              <a:endParaRPr lang="es-MX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PT Sans" panose="020B0503020203020204" pitchFamily="34" charset="77"/>
                <a:ea typeface="Apple Symbols" panose="02000000000000000000" pitchFamily="2" charset="-79"/>
                <a:cs typeface="Apple Symbols" panose="02000000000000000000" pitchFamily="2" charset="-79"/>
              </a:defRPr>
            </a:pPr>
            <a:endParaRPr lang="es-MX"/>
          </a:p>
        </c:txPr>
        <c:crossAx val="1947849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4689265164622645"/>
          <c:y val="0.19467608840944278"/>
          <c:w val="0.46632058490539929"/>
          <c:h val="0.1680424247105803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PT Sans" panose="020B0503020203020204" pitchFamily="34" charset="77"/>
              <a:ea typeface="Apple Symbols" panose="02000000000000000000" pitchFamily="2" charset="-79"/>
              <a:cs typeface="Apple Symbols" panose="02000000000000000000" pitchFamily="2" charset="-79"/>
            </a:defRPr>
          </a:pPr>
          <a:endParaRPr lang="es-MX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900">
          <a:solidFill>
            <a:schemeClr val="tx1"/>
          </a:solidFill>
          <a:latin typeface="PT Sans" panose="020B0503020203020204" pitchFamily="34" charset="77"/>
          <a:ea typeface="Apple Symbols" panose="02000000000000000000" pitchFamily="2" charset="-79"/>
          <a:cs typeface="Apple Symbols" panose="02000000000000000000" pitchFamily="2" charset="-79"/>
        </a:defRPr>
      </a:pPr>
      <a:endParaRPr lang="es-MX"/>
    </a:p>
  </c:txPr>
  <c:externalData r:id="rId4">
    <c:autoUpdate val="0"/>
  </c:externalData>
  <c:userShapes r:id="rId5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3581004660684332"/>
          <c:y val="7.469114791255535E-2"/>
          <c:w val="0.84995565155784158"/>
          <c:h val="0.74916921297070571"/>
        </c:manualLayout>
      </c:layout>
      <c:lineChart>
        <c:grouping val="standard"/>
        <c:varyColors val="0"/>
        <c:ser>
          <c:idx val="1"/>
          <c:order val="0"/>
          <c:tx>
            <c:v>Bipolars Clipped to [-1,1]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Hoja1!$K$33:$K$37</c:f>
              <c:strCache>
                <c:ptCount val="5"/>
                <c:pt idx="0">
                  <c:v>1rst Conv2d</c:v>
                </c:pt>
                <c:pt idx="1">
                  <c:v>2nd Conv2d</c:v>
                </c:pt>
                <c:pt idx="2">
                  <c:v>1rst FCLayer</c:v>
                </c:pt>
                <c:pt idx="3">
                  <c:v>2nd FCLayer</c:v>
                </c:pt>
                <c:pt idx="4">
                  <c:v>3rd FCLayer</c:v>
                </c:pt>
              </c:strCache>
            </c:strRef>
          </c:cat>
          <c:val>
            <c:numRef>
              <c:f>Hoja1!$Q$33:$Q$37</c:f>
              <c:numCache>
                <c:formatCode>General</c:formatCode>
                <c:ptCount val="5"/>
                <c:pt idx="0">
                  <c:v>0.35709999999999997</c:v>
                </c:pt>
                <c:pt idx="1">
                  <c:v>0.37890000000000001</c:v>
                </c:pt>
                <c:pt idx="2">
                  <c:v>0.29139999999999999</c:v>
                </c:pt>
                <c:pt idx="3">
                  <c:v>0.44719999999999999</c:v>
                </c:pt>
                <c:pt idx="4">
                  <c:v>0.10680000000000001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C49-6B41-8458-18BAA5399BBE}"/>
            </c:ext>
          </c:extLst>
        </c:ser>
        <c:ser>
          <c:idx val="2"/>
          <c:order val="1"/>
          <c:tx>
            <c:v>Unipolars Clipped to [0,1]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Hoja1!$K$33:$K$37</c:f>
              <c:strCache>
                <c:ptCount val="5"/>
                <c:pt idx="0">
                  <c:v>1rst Conv2d</c:v>
                </c:pt>
                <c:pt idx="1">
                  <c:v>2nd Conv2d</c:v>
                </c:pt>
                <c:pt idx="2">
                  <c:v>1rst FCLayer</c:v>
                </c:pt>
                <c:pt idx="3">
                  <c:v>2nd FCLayer</c:v>
                </c:pt>
                <c:pt idx="4">
                  <c:v>3rd FCLayer</c:v>
                </c:pt>
              </c:strCache>
            </c:strRef>
          </c:cat>
          <c:val>
            <c:numRef>
              <c:f>Hoja1!$T$33:$T$37</c:f>
              <c:numCache>
                <c:formatCode>General</c:formatCode>
                <c:ptCount val="5"/>
                <c:pt idx="0">
                  <c:v>0.99580000000000002</c:v>
                </c:pt>
                <c:pt idx="1">
                  <c:v>0.99219999999999997</c:v>
                </c:pt>
                <c:pt idx="2">
                  <c:v>0.99390000000000001</c:v>
                </c:pt>
                <c:pt idx="3">
                  <c:v>0.99519999999999997</c:v>
                </c:pt>
                <c:pt idx="4">
                  <c:v>0.99780000000000002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C49-6B41-8458-18BAA5399B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47849904"/>
        <c:axId val="1932136976"/>
      </c:lineChart>
      <c:catAx>
        <c:axId val="19478499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PT Sans" panose="020B0503020203020204" pitchFamily="34" charset="77"/>
                    <a:ea typeface="Apple Symbols" panose="02000000000000000000" pitchFamily="2" charset="-79"/>
                    <a:cs typeface="Apple Symbols" panose="02000000000000000000" pitchFamily="2" charset="-79"/>
                  </a:defRPr>
                </a:pPr>
                <a:r>
                  <a:rPr lang="es-MX" sz="1200"/>
                  <a:t>SC LeNet-5 layers</a:t>
                </a:r>
              </a:p>
            </c:rich>
          </c:tx>
          <c:layout>
            <c:manualLayout>
              <c:xMode val="edge"/>
              <c:yMode val="edge"/>
              <c:x val="0.24337277643103408"/>
              <c:y val="0.9228091127843808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PT Sans" panose="020B0503020203020204" pitchFamily="34" charset="77"/>
                  <a:ea typeface="Apple Symbols" panose="02000000000000000000" pitchFamily="2" charset="-79"/>
                  <a:cs typeface="Apple Symbols" panose="02000000000000000000" pitchFamily="2" charset="-79"/>
                </a:defRPr>
              </a:pPr>
              <a:endParaRPr lang="es-MX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PT Sans" panose="020B0503020203020204" pitchFamily="34" charset="77"/>
                <a:ea typeface="Apple Symbols" panose="02000000000000000000" pitchFamily="2" charset="-79"/>
                <a:cs typeface="Apple Symbols" panose="02000000000000000000" pitchFamily="2" charset="-79"/>
              </a:defRPr>
            </a:pPr>
            <a:endParaRPr lang="es-MX"/>
          </a:p>
        </c:txPr>
        <c:crossAx val="1932136976"/>
        <c:crosses val="autoZero"/>
        <c:auto val="1"/>
        <c:lblAlgn val="ctr"/>
        <c:lblOffset val="100"/>
        <c:noMultiLvlLbl val="0"/>
      </c:catAx>
      <c:valAx>
        <c:axId val="193213697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PT Sans" panose="020B0503020203020204" pitchFamily="34" charset="77"/>
                    <a:ea typeface="Apple Symbols" panose="02000000000000000000" pitchFamily="2" charset="-79"/>
                    <a:cs typeface="Apple Symbols" panose="02000000000000000000" pitchFamily="2" charset="-79"/>
                  </a:defRPr>
                </a:pPr>
                <a:r>
                  <a:rPr lang="es-MX" sz="1200"/>
                  <a:t>Average Similarity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PT Sans" panose="020B0503020203020204" pitchFamily="34" charset="77"/>
                  <a:ea typeface="Apple Symbols" panose="02000000000000000000" pitchFamily="2" charset="-79"/>
                  <a:cs typeface="Apple Symbols" panose="02000000000000000000" pitchFamily="2" charset="-79"/>
                </a:defRPr>
              </a:pPr>
              <a:endParaRPr lang="es-MX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PT Sans" panose="020B0503020203020204" pitchFamily="34" charset="77"/>
                <a:ea typeface="Apple Symbols" panose="02000000000000000000" pitchFamily="2" charset="-79"/>
                <a:cs typeface="Apple Symbols" panose="02000000000000000000" pitchFamily="2" charset="-79"/>
              </a:defRPr>
            </a:pPr>
            <a:endParaRPr lang="es-MX"/>
          </a:p>
        </c:txPr>
        <c:crossAx val="1947849904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1636020405747252"/>
          <c:y val="0.21071953010279001"/>
          <c:w val="0.45830085363921313"/>
          <c:h val="0.1508756465775902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/>
              </a:solidFill>
              <a:latin typeface="PT Sans" panose="020B0503020203020204" pitchFamily="34" charset="77"/>
              <a:ea typeface="Apple Symbols" panose="02000000000000000000" pitchFamily="2" charset="-79"/>
              <a:cs typeface="Apple Symbols" panose="02000000000000000000" pitchFamily="2" charset="-79"/>
            </a:defRPr>
          </a:pPr>
          <a:endParaRPr lang="es-MX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900">
          <a:solidFill>
            <a:schemeClr val="tx1"/>
          </a:solidFill>
          <a:latin typeface="PT Sans" panose="020B0503020203020204" pitchFamily="34" charset="77"/>
          <a:ea typeface="Apple Symbols" panose="02000000000000000000" pitchFamily="2" charset="-79"/>
          <a:cs typeface="Apple Symbols" panose="02000000000000000000" pitchFamily="2" charset="-79"/>
        </a:defRPr>
      </a:pPr>
      <a:endParaRPr lang="es-MX"/>
    </a:p>
  </c:txPr>
  <c:externalData r:id="rId4">
    <c:autoUpdate val="0"/>
  </c:externalData>
  <c:userShapes r:id="rId5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234070428696413"/>
          <c:y val="0.15798284605502363"/>
          <c:w val="0.86235870516185487"/>
          <c:h val="0.65533581191738399"/>
        </c:manualLayout>
      </c:layout>
      <c:lineChart>
        <c:grouping val="standard"/>
        <c:varyColors val="0"/>
        <c:ser>
          <c:idx val="0"/>
          <c:order val="0"/>
          <c:tx>
            <c:v>Unipolars normalised to [0,1]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Hoja1!$K$33:$K$37</c:f>
              <c:strCache>
                <c:ptCount val="5"/>
                <c:pt idx="0">
                  <c:v>1rst Conv2d</c:v>
                </c:pt>
                <c:pt idx="1">
                  <c:v>2nd Conv2d</c:v>
                </c:pt>
                <c:pt idx="2">
                  <c:v>1rst FCLayer</c:v>
                </c:pt>
                <c:pt idx="3">
                  <c:v>2nd FCLayer</c:v>
                </c:pt>
                <c:pt idx="4">
                  <c:v>3rd FCLayer</c:v>
                </c:pt>
              </c:strCache>
            </c:strRef>
          </c:cat>
          <c:val>
            <c:numRef>
              <c:f>Hoja1!$M$33:$M$37</c:f>
              <c:numCache>
                <c:formatCode>General</c:formatCode>
                <c:ptCount val="5"/>
                <c:pt idx="0">
                  <c:v>0.80591000000000002</c:v>
                </c:pt>
                <c:pt idx="1">
                  <c:v>2.6181399999999999</c:v>
                </c:pt>
                <c:pt idx="2">
                  <c:v>3.17096</c:v>
                </c:pt>
                <c:pt idx="3">
                  <c:v>1.04498</c:v>
                </c:pt>
                <c:pt idx="4">
                  <c:v>9.7570000000000004E-2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C95-234B-9610-234F90534F61}"/>
            </c:ext>
          </c:extLst>
        </c:ser>
        <c:ser>
          <c:idx val="1"/>
          <c:order val="1"/>
          <c:tx>
            <c:v>Bipolars clipped to [-1,1]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Hoja1!$K$33:$K$37</c:f>
              <c:strCache>
                <c:ptCount val="5"/>
                <c:pt idx="0">
                  <c:v>1rst Conv2d</c:v>
                </c:pt>
                <c:pt idx="1">
                  <c:v>2nd Conv2d</c:v>
                </c:pt>
                <c:pt idx="2">
                  <c:v>1rst FCLayer</c:v>
                </c:pt>
                <c:pt idx="3">
                  <c:v>2nd FCLayer</c:v>
                </c:pt>
                <c:pt idx="4">
                  <c:v>3rd FCLayer</c:v>
                </c:pt>
              </c:strCache>
            </c:strRef>
          </c:cat>
          <c:val>
            <c:numRef>
              <c:f>Hoja1!$P$33:$P$37</c:f>
              <c:numCache>
                <c:formatCode>General</c:formatCode>
                <c:ptCount val="5"/>
                <c:pt idx="0">
                  <c:v>1.03816</c:v>
                </c:pt>
                <c:pt idx="1">
                  <c:v>3.3491900000000001</c:v>
                </c:pt>
                <c:pt idx="2">
                  <c:v>3.8467500000000001</c:v>
                </c:pt>
                <c:pt idx="3">
                  <c:v>1.2732399999999999</c:v>
                </c:pt>
                <c:pt idx="4">
                  <c:v>0.11778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C95-234B-9610-234F90534F61}"/>
            </c:ext>
          </c:extLst>
        </c:ser>
        <c:ser>
          <c:idx val="2"/>
          <c:order val="2"/>
          <c:tx>
            <c:v>Unipolars clipped to [0,1]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Hoja1!$K$33:$K$37</c:f>
              <c:strCache>
                <c:ptCount val="5"/>
                <c:pt idx="0">
                  <c:v>1rst Conv2d</c:v>
                </c:pt>
                <c:pt idx="1">
                  <c:v>2nd Conv2d</c:v>
                </c:pt>
                <c:pt idx="2">
                  <c:v>1rst FCLayer</c:v>
                </c:pt>
                <c:pt idx="3">
                  <c:v>2nd FCLayer</c:v>
                </c:pt>
                <c:pt idx="4">
                  <c:v>3rd FCLayer</c:v>
                </c:pt>
              </c:strCache>
            </c:strRef>
          </c:cat>
          <c:val>
            <c:numRef>
              <c:f>Hoja1!$S$33:$S$37</c:f>
              <c:numCache>
                <c:formatCode>General</c:formatCode>
                <c:ptCount val="5"/>
                <c:pt idx="0">
                  <c:v>0.81269000000000002</c:v>
                </c:pt>
                <c:pt idx="1">
                  <c:v>2.6230289999999998</c:v>
                </c:pt>
                <c:pt idx="2">
                  <c:v>3.1815000000000002</c:v>
                </c:pt>
                <c:pt idx="3">
                  <c:v>1.04911</c:v>
                </c:pt>
                <c:pt idx="4">
                  <c:v>9.7859000000000002E-2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C95-234B-9610-234F90534F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47849904"/>
        <c:axId val="1932136976"/>
      </c:lineChart>
      <c:catAx>
        <c:axId val="19478499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PT Sans" panose="020B0503020203020204" pitchFamily="34" charset="77"/>
                    <a:ea typeface="Apple Symbols" panose="02000000000000000000" pitchFamily="2" charset="-79"/>
                    <a:cs typeface="Apple Symbols" panose="02000000000000000000" pitchFamily="2" charset="-79"/>
                  </a:defRPr>
                </a:pPr>
                <a:r>
                  <a:rPr lang="es-MX" sz="1200">
                    <a:solidFill>
                      <a:schemeClr val="tx1"/>
                    </a:solidFill>
                  </a:rPr>
                  <a:t>SC LeNet-5 layers</a:t>
                </a:r>
              </a:p>
            </c:rich>
          </c:tx>
          <c:layout>
            <c:manualLayout>
              <c:xMode val="edge"/>
              <c:yMode val="edge"/>
              <c:x val="0.32019619422572176"/>
              <c:y val="0.92118547255270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PT Sans" panose="020B0503020203020204" pitchFamily="34" charset="77"/>
                  <a:ea typeface="Apple Symbols" panose="02000000000000000000" pitchFamily="2" charset="-79"/>
                  <a:cs typeface="Apple Symbols" panose="02000000000000000000" pitchFamily="2" charset="-79"/>
                </a:defRPr>
              </a:pPr>
              <a:endParaRPr lang="es-MX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T Sans" panose="020B0503020203020204" pitchFamily="34" charset="77"/>
                <a:ea typeface="Apple Symbols" panose="02000000000000000000" pitchFamily="2" charset="-79"/>
                <a:cs typeface="Apple Symbols" panose="02000000000000000000" pitchFamily="2" charset="-79"/>
              </a:defRPr>
            </a:pPr>
            <a:endParaRPr lang="es-MX"/>
          </a:p>
        </c:txPr>
        <c:crossAx val="1932136976"/>
        <c:crosses val="autoZero"/>
        <c:auto val="1"/>
        <c:lblAlgn val="ctr"/>
        <c:lblOffset val="100"/>
        <c:noMultiLvlLbl val="0"/>
      </c:catAx>
      <c:valAx>
        <c:axId val="1932136976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PT Sans" panose="020B0503020203020204" pitchFamily="34" charset="77"/>
                    <a:ea typeface="Apple Symbols" panose="02000000000000000000" pitchFamily="2" charset="-79"/>
                    <a:cs typeface="Apple Symbols" panose="02000000000000000000" pitchFamily="2" charset="-79"/>
                  </a:defRPr>
                </a:pPr>
                <a:r>
                  <a:rPr lang="es-MX" sz="1200">
                    <a:solidFill>
                      <a:schemeClr val="tx1"/>
                    </a:solidFill>
                  </a:rPr>
                  <a:t>Execution time [s]</a:t>
                </a:r>
              </a:p>
            </c:rich>
          </c:tx>
          <c:layout>
            <c:manualLayout>
              <c:xMode val="edge"/>
              <c:yMode val="edge"/>
              <c:x val="0"/>
              <c:y val="0.2411472000914475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PT Sans" panose="020B0503020203020204" pitchFamily="34" charset="77"/>
                  <a:ea typeface="Apple Symbols" panose="02000000000000000000" pitchFamily="2" charset="-79"/>
                  <a:cs typeface="Apple Symbols" panose="02000000000000000000" pitchFamily="2" charset="-79"/>
                </a:defRPr>
              </a:pPr>
              <a:endParaRPr lang="es-MX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T Sans" panose="020B0503020203020204" pitchFamily="34" charset="77"/>
                <a:ea typeface="Apple Symbols" panose="02000000000000000000" pitchFamily="2" charset="-79"/>
                <a:cs typeface="Apple Symbols" panose="02000000000000000000" pitchFamily="2" charset="-79"/>
              </a:defRPr>
            </a:pPr>
            <a:endParaRPr lang="es-MX"/>
          </a:p>
        </c:txPr>
        <c:crossAx val="1947849904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legend>
      <c:legendPos val="r"/>
      <c:legendEntry>
        <c:idx val="0"/>
        <c:delete val="1"/>
      </c:legendEntry>
      <c:layout>
        <c:manualLayout>
          <c:xMode val="edge"/>
          <c:yMode val="edge"/>
          <c:x val="0.55393394575678045"/>
          <c:y val="8.3091249196482947E-2"/>
          <c:w val="0.43729549431321085"/>
          <c:h val="0.1383457039091678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PT Sans" panose="020B0503020203020204" pitchFamily="34" charset="77"/>
              <a:ea typeface="Apple Symbols" panose="02000000000000000000" pitchFamily="2" charset="-79"/>
              <a:cs typeface="Apple Symbols" panose="02000000000000000000" pitchFamily="2" charset="-79"/>
            </a:defRPr>
          </a:pPr>
          <a:endParaRPr lang="es-MX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latin typeface="PT Sans" panose="020B0503020203020204" pitchFamily="34" charset="77"/>
          <a:ea typeface="Apple Symbols" panose="02000000000000000000" pitchFamily="2" charset="-79"/>
          <a:cs typeface="Apple Symbols" panose="02000000000000000000" pitchFamily="2" charset="-79"/>
        </a:defRPr>
      </a:pPr>
      <a:endParaRPr lang="es-MX"/>
    </a:p>
  </c:txPr>
  <c:externalData r:id="rId4">
    <c:autoUpdate val="0"/>
  </c:externalData>
  <c:userShapes r:id="rId5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2557096495865872"/>
          <c:y val="9.5815480985615945E-2"/>
          <c:w val="0.84464592847593845"/>
          <c:h val="0.72397355372912919"/>
        </c:manualLayout>
      </c:layout>
      <c:lineChart>
        <c:grouping val="standard"/>
        <c:varyColors val="0"/>
        <c:ser>
          <c:idx val="1"/>
          <c:order val="0"/>
          <c:tx>
            <c:v>Unipolars clipped to [0,1]</c:v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T Sans" panose="020B0503020203020204" pitchFamily="34" charset="77"/>
                    <a:ea typeface="Apple Symbols" panose="02000000000000000000" pitchFamily="2" charset="-79"/>
                    <a:cs typeface="Apple Symbols" panose="02000000000000000000" pitchFamily="2" charset="-79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Hoja1!$P$68:$P$72</c:f>
              <c:numCache>
                <c:formatCode>General</c:formatCode>
                <c:ptCount val="5"/>
                <c:pt idx="0">
                  <c:v>1280</c:v>
                </c:pt>
                <c:pt idx="1">
                  <c:v>1024</c:v>
                </c:pt>
                <c:pt idx="2">
                  <c:v>768</c:v>
                </c:pt>
                <c:pt idx="3">
                  <c:v>512</c:v>
                </c:pt>
                <c:pt idx="4">
                  <c:v>256</c:v>
                </c:pt>
              </c:numCache>
            </c:numRef>
          </c:cat>
          <c:val>
            <c:numRef>
              <c:f>Hoja1!$R$68:$R$72</c:f>
              <c:numCache>
                <c:formatCode>0</c:formatCode>
                <c:ptCount val="5"/>
                <c:pt idx="0">
                  <c:v>3.3123185125481664</c:v>
                </c:pt>
                <c:pt idx="1">
                  <c:v>4.1277397872838097</c:v>
                </c:pt>
                <c:pt idx="2">
                  <c:v>5.4933987658164103</c:v>
                </c:pt>
                <c:pt idx="3">
                  <c:v>7.4670516346620541</c:v>
                </c:pt>
                <c:pt idx="4">
                  <c:v>16.291067064892751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237-B14D-ADA7-692DC5AC82FC}"/>
            </c:ext>
          </c:extLst>
        </c:ser>
        <c:ser>
          <c:idx val="2"/>
          <c:order val="1"/>
          <c:tx>
            <c:v>Bipolars clipped to [-1,1]</c:v>
          </c:tx>
          <c:spPr>
            <a:ln w="28575" cap="rnd">
              <a:solidFill>
                <a:srgbClr val="18961E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T Sans" panose="020B0503020203020204" pitchFamily="34" charset="77"/>
                    <a:ea typeface="Apple Symbols" panose="02000000000000000000" pitchFamily="2" charset="-79"/>
                    <a:cs typeface="Apple Symbols" panose="02000000000000000000" pitchFamily="2" charset="-79"/>
                  </a:defRPr>
                </a:pPr>
                <a:endParaRPr lang="es-MX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Hoja1!$P$68:$P$72</c:f>
              <c:numCache>
                <c:formatCode>General</c:formatCode>
                <c:ptCount val="5"/>
                <c:pt idx="0">
                  <c:v>1280</c:v>
                </c:pt>
                <c:pt idx="1">
                  <c:v>1024</c:v>
                </c:pt>
                <c:pt idx="2">
                  <c:v>768</c:v>
                </c:pt>
                <c:pt idx="3">
                  <c:v>512</c:v>
                </c:pt>
                <c:pt idx="4">
                  <c:v>256</c:v>
                </c:pt>
              </c:numCache>
            </c:numRef>
          </c:cat>
          <c:val>
            <c:numRef>
              <c:f>Hoja1!$S$68:$S$72</c:f>
              <c:numCache>
                <c:formatCode>0</c:formatCode>
                <c:ptCount val="5"/>
                <c:pt idx="0">
                  <c:v>2.5246149962130775</c:v>
                </c:pt>
                <c:pt idx="1">
                  <c:v>3.1638727912213072</c:v>
                </c:pt>
                <c:pt idx="2">
                  <c:v>4.1881016033448963</c:v>
                </c:pt>
                <c:pt idx="3">
                  <c:v>6.1331507017346594</c:v>
                </c:pt>
                <c:pt idx="4">
                  <c:v>12.064666613045926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237-B14D-ADA7-692DC5AC82FC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747588240"/>
        <c:axId val="807847168"/>
      </c:lineChart>
      <c:catAx>
        <c:axId val="7475882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PT Sans" panose="020B0503020203020204" pitchFamily="34" charset="77"/>
                    <a:ea typeface="Apple Symbols" panose="02000000000000000000" pitchFamily="2" charset="-79"/>
                    <a:cs typeface="Apple Symbols" panose="02000000000000000000" pitchFamily="2" charset="-79"/>
                  </a:defRPr>
                </a:pPr>
                <a:r>
                  <a:rPr lang="es-MX" sz="1200" b="0">
                    <a:solidFill>
                      <a:schemeClr val="tx1"/>
                    </a:solidFill>
                  </a:rPr>
                  <a:t>Bitstream Length</a:t>
                </a:r>
              </a:p>
            </c:rich>
          </c:tx>
          <c:layout>
            <c:manualLayout>
              <c:xMode val="edge"/>
              <c:yMode val="edge"/>
              <c:x val="0.43098602234184497"/>
              <c:y val="0.9272417914845786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PT Sans" panose="020B0503020203020204" pitchFamily="34" charset="77"/>
                  <a:ea typeface="Apple Symbols" panose="02000000000000000000" pitchFamily="2" charset="-79"/>
                  <a:cs typeface="Apple Symbols" panose="02000000000000000000" pitchFamily="2" charset="-79"/>
                </a:defRPr>
              </a:pPr>
              <a:endParaRPr lang="es-MX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T Sans" panose="020B0503020203020204" pitchFamily="34" charset="77"/>
                <a:ea typeface="Apple Symbols" panose="02000000000000000000" pitchFamily="2" charset="-79"/>
                <a:cs typeface="Apple Symbols" panose="02000000000000000000" pitchFamily="2" charset="-79"/>
              </a:defRPr>
            </a:pPr>
            <a:endParaRPr lang="es-MX"/>
          </a:p>
        </c:txPr>
        <c:crossAx val="807847168"/>
        <c:crosses val="autoZero"/>
        <c:auto val="1"/>
        <c:lblAlgn val="ctr"/>
        <c:lblOffset val="100"/>
        <c:noMultiLvlLbl val="0"/>
      </c:catAx>
      <c:valAx>
        <c:axId val="807847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PT Sans" panose="020B0503020203020204" pitchFamily="34" charset="77"/>
                    <a:ea typeface="Apple Symbols" panose="02000000000000000000" pitchFamily="2" charset="-79"/>
                    <a:cs typeface="Apple Symbols" panose="02000000000000000000" pitchFamily="2" charset="-79"/>
                  </a:defRPr>
                </a:pPr>
                <a:r>
                  <a:rPr lang="es-MX" sz="1200" b="0">
                    <a:solidFill>
                      <a:schemeClr val="tx1"/>
                    </a:solidFill>
                  </a:rPr>
                  <a:t>Frames / minute</a:t>
                </a:r>
              </a:p>
            </c:rich>
          </c:tx>
          <c:layout>
            <c:manualLayout>
              <c:xMode val="edge"/>
              <c:yMode val="edge"/>
              <c:x val="1.4100456597042284E-2"/>
              <c:y val="0.1954660474030576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PT Sans" panose="020B0503020203020204" pitchFamily="34" charset="77"/>
                  <a:ea typeface="Apple Symbols" panose="02000000000000000000" pitchFamily="2" charset="-79"/>
                  <a:cs typeface="Apple Symbols" panose="02000000000000000000" pitchFamily="2" charset="-79"/>
                </a:defRPr>
              </a:pPr>
              <a:endParaRPr lang="es-MX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T Sans" panose="020B0503020203020204" pitchFamily="34" charset="77"/>
                <a:ea typeface="Apple Symbols" panose="02000000000000000000" pitchFamily="2" charset="-79"/>
                <a:cs typeface="Apple Symbols" panose="02000000000000000000" pitchFamily="2" charset="-79"/>
              </a:defRPr>
            </a:pPr>
            <a:endParaRPr lang="es-MX"/>
          </a:p>
        </c:txPr>
        <c:crossAx val="747588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2400582673976768"/>
          <c:y val="1.7750888252412174E-2"/>
          <c:w val="0.51665391903350633"/>
          <c:h val="0.1497774967891263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PT Sans" panose="020B0503020203020204" pitchFamily="34" charset="77"/>
              <a:ea typeface="Apple Symbols" panose="02000000000000000000" pitchFamily="2" charset="-79"/>
              <a:cs typeface="Apple Symbols" panose="02000000000000000000" pitchFamily="2" charset="-79"/>
            </a:defRPr>
          </a:pPr>
          <a:endParaRPr lang="es-MX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PT Sans" panose="020B0503020203020204" pitchFamily="34" charset="77"/>
          <a:ea typeface="Apple Symbols" panose="02000000000000000000" pitchFamily="2" charset="-79"/>
          <a:cs typeface="Apple Symbols" panose="02000000000000000000" pitchFamily="2" charset="-79"/>
        </a:defRPr>
      </a:pPr>
      <a:endParaRPr lang="es-MX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3645769070169006"/>
          <c:y val="0.21421149611483081"/>
          <c:w val="0.83069103507398145"/>
          <c:h val="0.63320272760294838"/>
        </c:manualLayout>
      </c:layout>
      <c:barChart>
        <c:barDir val="col"/>
        <c:grouping val="clustered"/>
        <c:varyColors val="0"/>
        <c:ser>
          <c:idx val="4"/>
          <c:order val="0"/>
          <c:spPr>
            <a:gradFill rotWithShape="1">
              <a:gsLst>
                <a:gs pos="0">
                  <a:schemeClr val="accent4">
                    <a:lumMod val="60000"/>
                    <a:lumMod val="110000"/>
                    <a:satMod val="105000"/>
                    <a:tint val="67000"/>
                  </a:schemeClr>
                </a:gs>
                <a:gs pos="50000">
                  <a:schemeClr val="accent4">
                    <a:lumMod val="60000"/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60000"/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4">
                  <a:lumMod val="60000"/>
                  <a:shade val="95000"/>
                </a:schemeClr>
              </a:solidFill>
              <a:round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9738-8042-82A6-8336DEFE63EC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>
                  <a:lumMod val="40000"/>
                  <a:lumOff val="60000"/>
                </a:schemeClr>
              </a:solidFill>
              <a:ln w="9525" cap="flat" cmpd="sng" algn="ctr">
                <a:solidFill>
                  <a:schemeClr val="accent4">
                    <a:lumMod val="6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9738-8042-82A6-8336DEFE63EC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9525" cap="flat" cmpd="sng" algn="ctr">
                <a:solidFill>
                  <a:schemeClr val="accent4">
                    <a:lumMod val="6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9738-8042-82A6-8336DEFE63EC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 w="9525" cap="flat" cmpd="sng" algn="ctr">
                <a:solidFill>
                  <a:schemeClr val="accent4">
                    <a:lumMod val="6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9738-8042-82A6-8336DEFE63E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(Hoja1!$D$76,Hoja1!$F$76,Hoja1!$H$76,Hoja1!$J$76)</c:f>
              <c:strCache>
                <c:ptCount val="4"/>
                <c:pt idx="0">
                  <c:v>Unipolars 1024</c:v>
                </c:pt>
                <c:pt idx="1">
                  <c:v>Unipolars 512</c:v>
                </c:pt>
                <c:pt idx="2">
                  <c:v>Unipolars 256</c:v>
                </c:pt>
                <c:pt idx="3">
                  <c:v>Bipolars 1024</c:v>
                </c:pt>
              </c:strCache>
            </c:strRef>
          </c:cat>
          <c:val>
            <c:numRef>
              <c:f>(Hoja1!$C$101,Hoja1!$E$101,Hoja1!$G$101,Hoja1!$J$101)</c:f>
              <c:numCache>
                <c:formatCode>0.00</c:formatCode>
                <c:ptCount val="4"/>
                <c:pt idx="0">
                  <c:v>98.679999999999993</c:v>
                </c:pt>
                <c:pt idx="1">
                  <c:v>94.299999999999983</c:v>
                </c:pt>
                <c:pt idx="2">
                  <c:v>91</c:v>
                </c:pt>
                <c:pt idx="3">
                  <c:v>68.34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738-8042-82A6-8336DEFE63E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876355248"/>
        <c:axId val="875808112"/>
      </c:barChart>
      <c:catAx>
        <c:axId val="8763552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cap="all" baseline="0">
                    <a:solidFill>
                      <a:schemeClr val="tx1"/>
                    </a:solidFill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defRPr>
                </a:pPr>
                <a:r>
                  <a:rPr lang="es-MX" sz="1600">
                    <a:solidFill>
                      <a:schemeClr val="tx1"/>
                    </a:solidFill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Bitstream length</a:t>
                </a:r>
              </a:p>
            </c:rich>
          </c:tx>
          <c:layout>
            <c:manualLayout>
              <c:xMode val="edge"/>
              <c:yMode val="edge"/>
              <c:x val="0.44314767571991404"/>
              <c:y val="0.9222657683648908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cap="all" baseline="0">
                  <a:solidFill>
                    <a:schemeClr val="tx1"/>
                  </a:solidFill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defRPr>
              </a:pPr>
              <a:endParaRPr lang="es-MX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defRPr>
            </a:pPr>
            <a:endParaRPr lang="es-MX"/>
          </a:p>
        </c:txPr>
        <c:crossAx val="875808112"/>
        <c:crosses val="autoZero"/>
        <c:auto val="1"/>
        <c:lblAlgn val="ctr"/>
        <c:lblOffset val="100"/>
        <c:noMultiLvlLbl val="0"/>
      </c:catAx>
      <c:valAx>
        <c:axId val="87580811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cap="all" baseline="0">
                    <a:solidFill>
                      <a:schemeClr val="tx1"/>
                    </a:solidFill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defRPr>
                </a:pPr>
                <a:r>
                  <a:rPr lang="es-MX" sz="1600">
                    <a:solidFill>
                      <a:schemeClr val="tx1"/>
                    </a:solidFill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%</a:t>
                </a:r>
                <a:r>
                  <a:rPr lang="es-MX" sz="1600" baseline="0">
                    <a:solidFill>
                      <a:schemeClr val="tx1"/>
                    </a:solidFill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 of correctly inferred images </a:t>
                </a:r>
                <a:endParaRPr lang="es-MX" sz="1600">
                  <a:solidFill>
                    <a:schemeClr val="tx1"/>
                  </a:solidFill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endParaRPr>
              </a:p>
            </c:rich>
          </c:tx>
          <c:layout>
            <c:manualLayout>
              <c:xMode val="edge"/>
              <c:yMode val="edge"/>
              <c:x val="5.7125712265241454E-3"/>
              <c:y val="8.602530668170584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cap="all" baseline="0">
                  <a:solidFill>
                    <a:schemeClr val="tx1"/>
                  </a:solidFill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defRPr>
              </a:pPr>
              <a:endParaRPr lang="es-MX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defRPr>
            </a:pPr>
            <a:endParaRPr lang="es-MX"/>
          </a:p>
        </c:txPr>
        <c:crossAx val="876355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defRPr>
            </a:pPr>
            <a:r>
              <a:rPr lang="es-MX" sz="1600" b="1" dirty="0">
                <a:solidFill>
                  <a:schemeClr val="tx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Average inference time of a single </a:t>
            </a:r>
            <a:r>
              <a:rPr lang="es-MX" sz="1600" b="1" i="0" u="none" strike="noStrike" kern="1200" spc="0" baseline="0" dirty="0">
                <a:solidFill>
                  <a:schemeClr val="tx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image with</a:t>
            </a:r>
            <a:r>
              <a:rPr lang="es-MX" sz="1600" b="1" dirty="0">
                <a:solidFill>
                  <a:schemeClr val="tx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SC VGG9</a:t>
            </a:r>
          </a:p>
        </c:rich>
      </c:tx>
      <c:layout>
        <c:manualLayout>
          <c:xMode val="edge"/>
          <c:yMode val="edge"/>
          <c:x val="0.14640341970522025"/>
          <c:y val="3.905862561307817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defRPr>
          </a:pPr>
          <a:endParaRPr lang="es-MX"/>
        </a:p>
      </c:txPr>
    </c:title>
    <c:autoTitleDeleted val="0"/>
    <c:plotArea>
      <c:layout>
        <c:manualLayout>
          <c:layoutTarget val="inner"/>
          <c:xMode val="edge"/>
          <c:yMode val="edge"/>
          <c:x val="0.21950711655688007"/>
          <c:y val="0.20287701120526358"/>
          <c:w val="0.74894353728468754"/>
          <c:h val="0.55868084361505521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Lbl>
              <c:idx val="2"/>
              <c:layout>
                <c:manualLayout>
                  <c:x val="-4.8741567915286312E-2"/>
                  <c:y val="-4.777831216183110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DE9-584B-8CA2-90E8AA3D2EA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(Hoja1!$D$76,Hoja1!$F$76,Hoja1!$H$76,Hoja1!$J$76)</c:f>
              <c:strCache>
                <c:ptCount val="4"/>
                <c:pt idx="0">
                  <c:v>Unipolars 1024</c:v>
                </c:pt>
                <c:pt idx="1">
                  <c:v>Unipolars 512</c:v>
                </c:pt>
                <c:pt idx="2">
                  <c:v>Unipolars 256</c:v>
                </c:pt>
                <c:pt idx="3">
                  <c:v>Bipolars 1024</c:v>
                </c:pt>
              </c:strCache>
            </c:strRef>
          </c:cat>
          <c:val>
            <c:numRef>
              <c:f>(Hoja1!$D$101,Hoja1!$F$101,Hoja1!$H$101,Hoja1!$K$101)</c:f>
              <c:numCache>
                <c:formatCode>0.00</c:formatCode>
                <c:ptCount val="4"/>
                <c:pt idx="0">
                  <c:v>2.6995666666666667</c:v>
                </c:pt>
                <c:pt idx="1">
                  <c:v>1.3534194444444443</c:v>
                </c:pt>
                <c:pt idx="2">
                  <c:v>0.69102666666666679</c:v>
                </c:pt>
                <c:pt idx="3">
                  <c:v>3.6372605555555557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DE9-584B-8CA2-90E8AA3D2EAE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902988240"/>
        <c:axId val="842579840"/>
      </c:lineChart>
      <c:catAx>
        <c:axId val="9029882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defRPr>
                </a:pPr>
                <a:r>
                  <a:rPr lang="es-MX" sz="2000">
                    <a:solidFill>
                      <a:schemeClr val="tx1"/>
                    </a:solidFill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Bitstream Length</a:t>
                </a:r>
              </a:p>
            </c:rich>
          </c:tx>
          <c:layout>
            <c:manualLayout>
              <c:xMode val="edge"/>
              <c:yMode val="edge"/>
              <c:x val="0.41341920314006103"/>
              <c:y val="0.9274300461054720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defRPr>
              </a:pPr>
              <a:endParaRPr lang="es-MX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defRPr>
            </a:pPr>
            <a:endParaRPr lang="es-MX"/>
          </a:p>
        </c:txPr>
        <c:crossAx val="842579840"/>
        <c:crosses val="autoZero"/>
        <c:auto val="1"/>
        <c:lblAlgn val="ctr"/>
        <c:lblOffset val="100"/>
        <c:noMultiLvlLbl val="0"/>
      </c:catAx>
      <c:valAx>
        <c:axId val="842579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defRPr>
                </a:pPr>
                <a:r>
                  <a:rPr lang="es-MX" sz="2400">
                    <a:solidFill>
                      <a:schemeClr val="tx1"/>
                    </a:solidFill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rPr>
                  <a:t>Minutes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defRPr>
              </a:pPr>
              <a:endParaRPr lang="es-MX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defRPr>
            </a:pPr>
            <a:endParaRPr lang="es-MX"/>
          </a:p>
        </c:txPr>
        <c:crossAx val="902988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0.68058</cdr:x>
      <cdr:y>0.9156</cdr:y>
    </cdr:from>
    <cdr:to>
      <cdr:x>1</cdr:x>
      <cdr:y>0.97667</cdr:y>
    </cdr:to>
    <cdr:sp macro="" textlink="">
      <cdr:nvSpPr>
        <cdr:cNvPr id="3" name="CuadroTexto 2">
          <a:extLst xmlns:a="http://schemas.openxmlformats.org/drawingml/2006/main">
            <a:ext uri="{FF2B5EF4-FFF2-40B4-BE49-F238E27FC236}">
              <a16:creationId xmlns:a16="http://schemas.microsoft.com/office/drawing/2014/main" id="{7E47C6FC-43AE-045D-6BE9-36ADCAABC5AC}"/>
            </a:ext>
          </a:extLst>
        </cdr:cNvPr>
        <cdr:cNvSpPr txBox="1"/>
      </cdr:nvSpPr>
      <cdr:spPr>
        <a:xfrm xmlns:a="http://schemas.openxmlformats.org/drawingml/2006/main">
          <a:off x="3100037" y="2726208"/>
          <a:ext cx="1454956" cy="18183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s-MX" sz="1100" b="1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rPr>
            <a:t>*bitstream length = 512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0.6398</cdr:x>
      <cdr:y>0.91839</cdr:y>
    </cdr:from>
    <cdr:to>
      <cdr:x>0.91134</cdr:x>
      <cdr:y>0.97608</cdr:y>
    </cdr:to>
    <cdr:sp macro="" textlink="">
      <cdr:nvSpPr>
        <cdr:cNvPr id="2" name="CuadroTexto 1">
          <a:extLst xmlns:a="http://schemas.openxmlformats.org/drawingml/2006/main">
            <a:ext uri="{FF2B5EF4-FFF2-40B4-BE49-F238E27FC236}">
              <a16:creationId xmlns:a16="http://schemas.microsoft.com/office/drawing/2014/main" id="{0E376068-296F-B993-BE0C-A9C7F68C2A55}"/>
            </a:ext>
          </a:extLst>
        </cdr:cNvPr>
        <cdr:cNvSpPr txBox="1"/>
      </cdr:nvSpPr>
      <cdr:spPr>
        <a:xfrm xmlns:a="http://schemas.openxmlformats.org/drawingml/2006/main">
          <a:off x="2810305" y="2800636"/>
          <a:ext cx="1192737" cy="17592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s-MX" sz="1200" b="1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rPr>
            <a:t>*bitstream length = 512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0.66925</cdr:x>
      <cdr:y>0.92441</cdr:y>
    </cdr:from>
    <cdr:to>
      <cdr:x>0.94079</cdr:x>
      <cdr:y>0.98217</cdr:y>
    </cdr:to>
    <cdr:sp macro="" textlink="">
      <cdr:nvSpPr>
        <cdr:cNvPr id="2" name="CuadroTexto 1">
          <a:extLst xmlns:a="http://schemas.openxmlformats.org/drawingml/2006/main">
            <a:ext uri="{FF2B5EF4-FFF2-40B4-BE49-F238E27FC236}">
              <a16:creationId xmlns:a16="http://schemas.microsoft.com/office/drawing/2014/main" id="{0E376068-296F-B993-BE0C-A9C7F68C2A55}"/>
            </a:ext>
          </a:extLst>
        </cdr:cNvPr>
        <cdr:cNvSpPr txBox="1"/>
      </cdr:nvSpPr>
      <cdr:spPr>
        <a:xfrm xmlns:a="http://schemas.openxmlformats.org/drawingml/2006/main">
          <a:off x="3059831" y="2620148"/>
          <a:ext cx="1241480" cy="16371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s-MX" sz="1050" b="1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rPr>
            <a:t>*bitstream length = 512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8A522-022A-DE42-AE0F-3F297654DEB1}" type="datetime1">
              <a:rPr lang="de-DE" smtClean="0"/>
              <a:t>15.11.24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9674F-4B0E-DA42-8186-0A7D4E7C2CE8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60995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69775B-D8D0-A847-ABC6-465B2BAD3F7E}" type="datetime1">
              <a:rPr lang="de-DE" smtClean="0"/>
              <a:t>15.11.24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B266EF-51AE-2C40-8C95-8EB2C49369B2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046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266EF-51AE-2C40-8C95-8EB2C49369B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25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266EF-51AE-2C40-8C95-8EB2C49369B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894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">
    <p:bg>
      <p:bgPr>
        <a:solidFill>
          <a:srgbClr val="6278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" y="4054"/>
            <a:ext cx="9121476" cy="5135391"/>
          </a:xfrm>
          <a:prstGeom prst="rect">
            <a:avLst/>
          </a:prstGeom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67544" y="3435846"/>
            <a:ext cx="7726572" cy="47481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tint val="75000"/>
                  </a:schemeClr>
                </a:solidFill>
                <a:latin typeface="PT Sans" charset="-52"/>
                <a:ea typeface="PT Sans" charset="-52"/>
                <a:cs typeface="PT Sans" charset="-5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MX" noProof="0"/>
              <a:t>Haz clic para editar el estilo de subtítulo del patrón</a:t>
            </a:r>
            <a:endParaRPr lang="en-US" noProof="0" dirty="0"/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467544" y="2878114"/>
            <a:ext cx="7726572" cy="55773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 b="1">
                <a:solidFill>
                  <a:schemeClr val="tx2"/>
                </a:solidFill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es-MX" noProof="0"/>
              <a:t>Haz clic para modificar el estilo de título del patrón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1217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179512" y="1419621"/>
            <a:ext cx="8784976" cy="3175001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000" b="0">
                <a:latin typeface="PT Sans" charset="-52"/>
                <a:ea typeface="PT Sans" charset="-52"/>
                <a:cs typeface="PT Sans" charset="-52"/>
              </a:defRPr>
            </a:lvl1pPr>
            <a:lvl2pPr>
              <a:spcBef>
                <a:spcPts val="300"/>
              </a:spcBef>
              <a:spcAft>
                <a:spcPts val="0"/>
              </a:spcAft>
              <a:defRPr sz="1800" b="0">
                <a:latin typeface="PT Sans" charset="-52"/>
                <a:ea typeface="PT Sans" charset="-52"/>
                <a:cs typeface="PT Sans" charset="-52"/>
              </a:defRPr>
            </a:lvl2pPr>
            <a:lvl3pPr>
              <a:spcBef>
                <a:spcPts val="300"/>
              </a:spcBef>
              <a:defRPr sz="1800" b="0">
                <a:latin typeface="PT Sans" charset="-52"/>
                <a:ea typeface="PT Sans" charset="-52"/>
                <a:cs typeface="PT Sans" charset="-52"/>
              </a:defRPr>
            </a:lvl3pPr>
            <a:lvl4pPr>
              <a:spcBef>
                <a:spcPts val="0"/>
              </a:spcBef>
              <a:defRPr sz="1800" b="0">
                <a:latin typeface="PT Sans" charset="-52"/>
                <a:ea typeface="PT Sans" charset="-52"/>
                <a:cs typeface="PT Sans" charset="-52"/>
              </a:defRPr>
            </a:lvl4pPr>
            <a:lvl5pPr>
              <a:spcBef>
                <a:spcPts val="0"/>
              </a:spcBef>
              <a:defRPr sz="1800" b="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179512" y="843557"/>
            <a:ext cx="8784976" cy="504057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 b="1">
                <a:solidFill>
                  <a:schemeClr val="tx2"/>
                </a:solidFill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es-MX" noProof="0"/>
              <a:t>Haz clic para modificar el estilo de título del patrón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BEEEE-7771-FC4B-9EAD-6B2B54CF3879}" type="datetime1">
              <a:rPr lang="en-US" noProof="0" smtClean="0"/>
              <a:t>11/15/24</a:t>
            </a:fld>
            <a:endParaRPr lang="en-US" noProof="0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&lt;</a:t>
            </a:r>
            <a:r>
              <a:rPr lang="en-US" noProof="0" dirty="0" err="1"/>
              <a:t>Footertext</a:t>
            </a:r>
            <a:r>
              <a:rPr lang="en-US" noProof="0" dirty="0"/>
              <a:t>&gt;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en-US" noProof="0" smtClean="0"/>
              <a:pPr/>
              <a:t>‹Nº›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33663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BEEEE-7771-FC4B-9EAD-6B2B54CF3879}" type="datetime1">
              <a:rPr lang="en-US" noProof="0" smtClean="0"/>
              <a:t>11/15/24</a:t>
            </a:fld>
            <a:endParaRPr lang="en-US" noProof="0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&lt;</a:t>
            </a:r>
            <a:r>
              <a:rPr lang="en-US" noProof="0" dirty="0" err="1"/>
              <a:t>Footertext</a:t>
            </a:r>
            <a:r>
              <a:rPr lang="en-US" noProof="0" dirty="0"/>
              <a:t>&gt;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6" name="Titel 1"/>
          <p:cNvSpPr>
            <a:spLocks noGrp="1"/>
          </p:cNvSpPr>
          <p:nvPr>
            <p:ph type="ctrTitle"/>
          </p:nvPr>
        </p:nvSpPr>
        <p:spPr>
          <a:xfrm>
            <a:off x="179512" y="843557"/>
            <a:ext cx="8784976" cy="504057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 b="1">
                <a:solidFill>
                  <a:schemeClr val="tx2"/>
                </a:solidFill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es-MX" noProof="0"/>
              <a:t>Haz clic para modificar el estilo de título del patrón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179512" y="843558"/>
            <a:ext cx="4248472" cy="504057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 b="1">
                <a:solidFill>
                  <a:schemeClr val="tx2"/>
                </a:solidFill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es-MX" noProof="0"/>
              <a:t>Haz clic para modificar el estilo de título del patrón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EBE2C77-C78C-1440-BCB5-0972AB3B7D88}" type="datetime1">
              <a:rPr lang="en-US" noProof="0" smtClean="0"/>
              <a:t>11/15/24</a:t>
            </a:fld>
            <a:endParaRPr lang="en-US" noProof="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&lt;</a:t>
            </a:r>
            <a:r>
              <a:rPr lang="en-US" noProof="0" dirty="0" err="1"/>
              <a:t>Footertext</a:t>
            </a:r>
            <a:r>
              <a:rPr lang="en-US" noProof="0" dirty="0"/>
              <a:t>&gt;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271DC61-FD4F-6F42-810D-876D2F91EC3B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4644008" y="843161"/>
            <a:ext cx="4291308" cy="504057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en-US" sz="2800" b="1" kern="1200" dirty="0" smtClean="0">
                <a:solidFill>
                  <a:schemeClr val="tx2"/>
                </a:solidFill>
                <a:latin typeface="PT Sans" charset="-52"/>
                <a:ea typeface="PT Sans" charset="-52"/>
                <a:cs typeface="PT Sans" charset="-52"/>
              </a:defRPr>
            </a:lvl1pPr>
            <a:lvl2pPr marL="457200" indent="0" algn="l" defTabSz="457200" rtl="0" eaLnBrk="1" latinLnBrk="0" hangingPunct="1">
              <a:spcBef>
                <a:spcPct val="0"/>
              </a:spcBef>
              <a:buNone/>
              <a:defRPr lang="en-US" sz="4000" b="1" kern="1200" dirty="0" smtClean="0">
                <a:solidFill>
                  <a:schemeClr val="tx2"/>
                </a:solidFill>
                <a:latin typeface="PT Sans" charset="-52"/>
                <a:ea typeface="PT Sans" charset="-52"/>
                <a:cs typeface="PT Sans" charset="-52"/>
              </a:defRPr>
            </a:lvl2pPr>
          </a:lstStyle>
          <a:p>
            <a:pPr lv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" hasCustomPrompt="1"/>
          </p:nvPr>
        </p:nvSpPr>
        <p:spPr>
          <a:xfrm>
            <a:off x="179512" y="1419621"/>
            <a:ext cx="4248472" cy="3175001"/>
          </a:xfrm>
          <a:prstGeom prst="rect">
            <a:avLst/>
          </a:prstGeom>
        </p:spPr>
        <p:txBody>
          <a:bodyPr/>
          <a:lstStyle>
            <a:lvl1pPr>
              <a:defRPr lang="de-DE" sz="2000" b="0" dirty="0" smtClean="0">
                <a:latin typeface="PT Sans" charset="-52"/>
                <a:ea typeface="PT Sans" charset="-52"/>
                <a:cs typeface="PT Sans" charset="-52"/>
              </a:defRPr>
            </a:lvl1pPr>
            <a:lvl2pPr>
              <a:defRPr lang="de-DE" sz="1800" b="0" dirty="0" smtClean="0">
                <a:latin typeface="PT Sans" charset="-52"/>
                <a:ea typeface="PT Sans" charset="-52"/>
                <a:cs typeface="PT Sans" charset="-52"/>
              </a:defRPr>
            </a:lvl2pPr>
            <a:lvl3pPr>
              <a:defRPr lang="de-DE" sz="1800" b="0" dirty="0" smtClean="0">
                <a:latin typeface="PT Sans" charset="-52"/>
                <a:ea typeface="PT Sans" charset="-52"/>
                <a:cs typeface="PT Sans" charset="-52"/>
              </a:defRPr>
            </a:lvl3pPr>
            <a:lvl4pPr>
              <a:defRPr lang="de-DE" sz="1800" dirty="0" smtClean="0">
                <a:latin typeface="PT Sans" charset="-52"/>
                <a:ea typeface="PT Sans" charset="-52"/>
                <a:cs typeface="PT Sans" charset="-52"/>
              </a:defRPr>
            </a:lvl4pPr>
            <a:lvl5pPr>
              <a:defRPr lang="de-DE" sz="1800" b="0" dirty="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>
              <a:spcBef>
                <a:spcPts val="600"/>
              </a:spcBef>
            </a:pPr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>
              <a:spcBef>
                <a:spcPts val="300"/>
              </a:spcBef>
              <a:spcAft>
                <a:spcPts val="0"/>
              </a:spcAft>
            </a:pPr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>
              <a:spcBef>
                <a:spcPts val="300"/>
              </a:spcBef>
            </a:pPr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>
              <a:spcBef>
                <a:spcPts val="0"/>
              </a:spcBef>
            </a:pPr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>
              <a:spcBef>
                <a:spcPts val="0"/>
              </a:spcBef>
            </a:pPr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14" name="Inhaltsplatzhalter 2"/>
          <p:cNvSpPr>
            <a:spLocks noGrp="1"/>
          </p:cNvSpPr>
          <p:nvPr>
            <p:ph idx="18" hasCustomPrompt="1"/>
          </p:nvPr>
        </p:nvSpPr>
        <p:spPr>
          <a:xfrm>
            <a:off x="4644008" y="1419621"/>
            <a:ext cx="4291308" cy="3175001"/>
          </a:xfrm>
          <a:prstGeom prst="rect">
            <a:avLst/>
          </a:prstGeom>
        </p:spPr>
        <p:txBody>
          <a:bodyPr/>
          <a:lstStyle>
            <a:lvl1pPr>
              <a:defRPr lang="de-DE" sz="2000" b="0" dirty="0" smtClean="0">
                <a:latin typeface="PT Sans" charset="-52"/>
                <a:ea typeface="PT Sans" charset="-52"/>
                <a:cs typeface="PT Sans" charset="-52"/>
              </a:defRPr>
            </a:lvl1pPr>
            <a:lvl2pPr>
              <a:defRPr lang="de-DE" sz="1800" b="0" dirty="0" smtClean="0">
                <a:latin typeface="PT Sans" charset="-52"/>
                <a:ea typeface="PT Sans" charset="-52"/>
                <a:cs typeface="PT Sans" charset="-52"/>
              </a:defRPr>
            </a:lvl2pPr>
            <a:lvl3pPr>
              <a:defRPr lang="de-DE" sz="1800" b="0" dirty="0" smtClean="0">
                <a:latin typeface="PT Sans" charset="-52"/>
                <a:ea typeface="PT Sans" charset="-52"/>
                <a:cs typeface="PT Sans" charset="-52"/>
              </a:defRPr>
            </a:lvl3pPr>
            <a:lvl4pPr>
              <a:defRPr lang="de-DE" sz="1800" dirty="0" smtClean="0">
                <a:latin typeface="PT Sans" charset="-52"/>
                <a:ea typeface="PT Sans" charset="-52"/>
                <a:cs typeface="PT Sans" charset="-52"/>
              </a:defRPr>
            </a:lvl4pPr>
            <a:lvl5pPr>
              <a:defRPr lang="de-DE" sz="1800" b="0" dirty="0">
                <a:latin typeface="PT Sans" charset="-52"/>
                <a:ea typeface="PT Sans" charset="-52"/>
                <a:cs typeface="PT Sans" charset="-52"/>
              </a:defRPr>
            </a:lvl5pPr>
          </a:lstStyle>
          <a:p>
            <a:pPr lvl="0">
              <a:spcBef>
                <a:spcPts val="600"/>
              </a:spcBef>
            </a:pPr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>
              <a:spcBef>
                <a:spcPts val="300"/>
              </a:spcBef>
              <a:spcAft>
                <a:spcPts val="0"/>
              </a:spcAft>
            </a:pPr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>
              <a:spcBef>
                <a:spcPts val="300"/>
              </a:spcBef>
            </a:pPr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>
              <a:spcBef>
                <a:spcPts val="0"/>
              </a:spcBef>
            </a:pPr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>
              <a:spcBef>
                <a:spcPts val="0"/>
              </a:spcBef>
            </a:pPr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B467-4091-D240-A022-A9C1CF2B750A}" type="datetime1">
              <a:rPr lang="en-US" noProof="0" smtClean="0"/>
              <a:t>11/15/24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&lt;</a:t>
            </a:r>
            <a:r>
              <a:rPr lang="en-US" noProof="0" dirty="0" err="1"/>
              <a:t>Footertext</a:t>
            </a:r>
            <a:r>
              <a:rPr lang="en-US" noProof="0" dirty="0"/>
              <a:t>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en-US" noProof="0" smtClean="0"/>
              <a:pPr/>
              <a:t>‹Nº›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70808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diat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BEEEE-7771-FC4B-9EAD-6B2B54CF3879}" type="datetime1">
              <a:rPr lang="en-US" noProof="0" smtClean="0"/>
              <a:t>11/15/24</a:t>
            </a:fld>
            <a:endParaRPr lang="en-US" noProof="0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&lt;</a:t>
            </a:r>
            <a:r>
              <a:rPr lang="en-US" noProof="0" dirty="0" err="1"/>
              <a:t>Footertext</a:t>
            </a:r>
            <a:r>
              <a:rPr lang="en-US" noProof="0" dirty="0"/>
              <a:t>&gt;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7" name="Untertitel 2"/>
          <p:cNvSpPr>
            <a:spLocks noGrp="1"/>
          </p:cNvSpPr>
          <p:nvPr>
            <p:ph type="subTitle" idx="1"/>
          </p:nvPr>
        </p:nvSpPr>
        <p:spPr>
          <a:xfrm>
            <a:off x="467544" y="3201490"/>
            <a:ext cx="7726572" cy="47481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tint val="75000"/>
                  </a:schemeClr>
                </a:solidFill>
                <a:latin typeface="PT Sans" charset="-52"/>
                <a:ea typeface="PT Sans" charset="-52"/>
                <a:cs typeface="PT Sans" charset="-5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MX" noProof="0"/>
              <a:t>Haz clic para editar el estilo de subtítulo del patrón</a:t>
            </a:r>
            <a:endParaRPr lang="en-US" noProof="0" dirty="0"/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467544" y="2643758"/>
            <a:ext cx="7726572" cy="55773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 b="1">
                <a:solidFill>
                  <a:schemeClr val="tx2"/>
                </a:solidFill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es-MX" noProof="0"/>
              <a:t>Haz clic para modificar el estilo de título del patrón</a:t>
            </a:r>
            <a:endParaRPr lang="en-US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" y="0"/>
            <a:ext cx="9135877" cy="5143499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740352" y="4818186"/>
            <a:ext cx="86409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2"/>
                </a:solidFill>
                <a:latin typeface="PT Sans Narrow" charset="-52"/>
                <a:ea typeface="PT Sans Narrow" charset="-52"/>
                <a:cs typeface="PT Sans Narrow" charset="-52"/>
              </a:defRPr>
            </a:lvl1pPr>
          </a:lstStyle>
          <a:p>
            <a:fld id="{0D0BEEEE-7771-FC4B-9EAD-6B2B54CF3879}" type="datetime1">
              <a:rPr lang="en-US" noProof="0" smtClean="0"/>
              <a:pPr/>
              <a:t>11/15/24</a:t>
            </a:fld>
            <a:endParaRPr lang="en-US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444285" y="4817393"/>
            <a:ext cx="36311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  <a:latin typeface="PT Sans Narrow" charset="-52"/>
                <a:ea typeface="PT Sans Narrow" charset="-52"/>
                <a:cs typeface="PT Sans Narrow" charset="-52"/>
              </a:defRPr>
            </a:lvl1pPr>
          </a:lstStyle>
          <a:p>
            <a:fld id="{8271DC61-FD4F-6F42-810D-876D2F91EC3B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5575300" y="4817393"/>
            <a:ext cx="225552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  <a:latin typeface="PT Sans Narrow" charset="-52"/>
                <a:ea typeface="PT Sans Narrow" charset="-52"/>
                <a:cs typeface="PT Sans Narrow" charset="-52"/>
              </a:defRPr>
            </a:lvl1pPr>
          </a:lstStyle>
          <a:p>
            <a:r>
              <a:rPr lang="en-US" noProof="0" dirty="0"/>
              <a:t>&lt;</a:t>
            </a:r>
            <a:r>
              <a:rPr lang="en-US" noProof="0" dirty="0" err="1"/>
              <a:t>Footertext</a:t>
            </a:r>
            <a:r>
              <a:rPr lang="en-US" noProof="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613606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63" r:id="rId4"/>
    <p:sldLayoutId id="2147483661" r:id="rId5"/>
    <p:sldLayoutId id="2147483665" r:id="rId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4000" indent="-234000" algn="l" defTabSz="457200" rtl="0" eaLnBrk="1" latinLnBrk="0" hangingPunct="1">
        <a:spcBef>
          <a:spcPts val="1200"/>
        </a:spcBef>
        <a:buClrTx/>
        <a:buSzPct val="100000"/>
        <a:buFont typeface="Wingdings" charset="2"/>
        <a:buChar char="§"/>
        <a:defRPr lang="de-DE" sz="2400" b="1" i="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lang="de-DE" sz="2000" b="1" i="0" kern="1200" baseline="0" dirty="0" smtClean="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de-DE" sz="2000" b="1" i="0" kern="1200" baseline="0" dirty="0" smtClean="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de-DE" sz="2000" b="0" i="0" kern="1200" baseline="0" dirty="0" smtClean="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de-DE" sz="2000" kern="1200" baseline="0" dirty="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chart" Target="../charts/chart5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hyperlink" Target="https://gist.github.com/imneme/9b769cefccac1f2bd728596da3a856dd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hyperlink" Target="https://medium.com/@pechyonkin/key-deep-learning-architectures-lenet-5-6fc3c59e6f4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MX" sz="1800" dirty="0">
                <a:effectLst/>
                <a:latin typeface="CMCSC10"/>
              </a:rPr>
              <a:t>Master Thesis - </a:t>
            </a:r>
            <a:r>
              <a:rPr lang="es-MX" sz="1800" dirty="0">
                <a:effectLst/>
                <a:latin typeface="CMR10"/>
              </a:rPr>
              <a:t>Javier Ferrer Ortega </a:t>
            </a:r>
            <a:endParaRPr lang="es-MX" sz="1400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MX" sz="2000" dirty="0">
                <a:effectLst/>
                <a:latin typeface="CMR12"/>
              </a:rPr>
              <a:t>Evaluation of Stochastic Computing for Efficient Deep Neural Network Inference </a:t>
            </a:r>
            <a:endParaRPr lang="en-US" sz="3200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E5BFA033-A2D5-D330-07E3-1111463C3AF0}"/>
              </a:ext>
            </a:extLst>
          </p:cNvPr>
          <p:cNvGrpSpPr/>
          <p:nvPr/>
        </p:nvGrpSpPr>
        <p:grpSpPr>
          <a:xfrm>
            <a:off x="5652120" y="2179034"/>
            <a:ext cx="1249606" cy="392716"/>
            <a:chOff x="2271713" y="1534581"/>
            <a:chExt cx="7050524" cy="2215783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22B7BD57-C211-CF8D-AA70-80D72ABF8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23215" y="1534581"/>
              <a:ext cx="5599022" cy="2215783"/>
            </a:xfrm>
            <a:prstGeom prst="rect">
              <a:avLst/>
            </a:prstGeom>
            <a:solidFill>
              <a:srgbClr val="CFDBEA"/>
            </a:solidFill>
          </p:spPr>
        </p:pic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B3E80C6E-D46B-16FF-CF97-9A0E61C07C27}"/>
                </a:ext>
              </a:extLst>
            </p:cNvPr>
            <p:cNvSpPr/>
            <p:nvPr/>
          </p:nvSpPr>
          <p:spPr>
            <a:xfrm>
              <a:off x="2271713" y="1534581"/>
              <a:ext cx="1451502" cy="2215783"/>
            </a:xfrm>
            <a:prstGeom prst="rect">
              <a:avLst/>
            </a:prstGeom>
            <a:solidFill>
              <a:srgbClr val="CFDB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1795389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52343B40-500C-BB36-A169-10446346D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144037"/>
            <a:ext cx="8627887" cy="360041"/>
          </a:xfrm>
        </p:spPr>
        <p:txBody>
          <a:bodyPr/>
          <a:lstStyle/>
          <a:p>
            <a:pPr marL="0" indent="0" algn="ctr">
              <a:buNone/>
            </a:pPr>
            <a:r>
              <a:rPr lang="es-MX" dirty="0"/>
              <a:t>A Stochastic Computing extension to PyTorch’s DNN functions, in </a:t>
            </a:r>
            <a:r>
              <a:rPr lang="es-MX" sz="2400" b="1" dirty="0">
                <a:solidFill>
                  <a:srgbClr val="0070C0"/>
                </a:solidFill>
              </a:rPr>
              <a:t>CPU</a:t>
            </a:r>
            <a:r>
              <a:rPr lang="es-MX" dirty="0"/>
              <a:t>: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34B48F-5E3B-5E66-9540-BF1E70A579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512" y="696324"/>
            <a:ext cx="8784976" cy="504057"/>
          </a:xfrm>
        </p:spPr>
        <p:txBody>
          <a:bodyPr>
            <a:noAutofit/>
          </a:bodyPr>
          <a:lstStyle/>
          <a:p>
            <a:r>
              <a:rPr lang="es-MX" sz="2300" dirty="0"/>
              <a:t>SC DNN Framework: SC 2D convolution &amp; SC Fully connected layers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573FAC-E2D0-631E-B75C-93637EE7B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en-US" noProof="0" smtClean="0"/>
              <a:pPr/>
              <a:t>10</a:t>
            </a:fld>
            <a:endParaRPr lang="en-US" noProof="0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8D3D7676-A725-12F8-2BD6-88096FF44722}"/>
              </a:ext>
            </a:extLst>
          </p:cNvPr>
          <p:cNvGrpSpPr/>
          <p:nvPr/>
        </p:nvGrpSpPr>
        <p:grpSpPr>
          <a:xfrm>
            <a:off x="5652120" y="218480"/>
            <a:ext cx="1249606" cy="392716"/>
            <a:chOff x="2271713" y="1534581"/>
            <a:chExt cx="7050524" cy="2215783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309FF67E-7DF1-6FA0-80B3-0E53B0344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23215" y="1534581"/>
              <a:ext cx="5599022" cy="2215783"/>
            </a:xfrm>
            <a:prstGeom prst="rect">
              <a:avLst/>
            </a:prstGeom>
            <a:solidFill>
              <a:srgbClr val="CFDBEA"/>
            </a:solidFill>
          </p:spPr>
        </p:pic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A904B2D1-7676-ED0D-7384-94AAB0F5121A}"/>
                </a:ext>
              </a:extLst>
            </p:cNvPr>
            <p:cNvSpPr/>
            <p:nvPr/>
          </p:nvSpPr>
          <p:spPr>
            <a:xfrm>
              <a:off x="2271713" y="1534581"/>
              <a:ext cx="1451502" cy="2215783"/>
            </a:xfrm>
            <a:prstGeom prst="rect">
              <a:avLst/>
            </a:prstGeom>
            <a:solidFill>
              <a:srgbClr val="CFDB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1103679E-1AF6-E748-94C9-BB0D9718CC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2301425"/>
              </p:ext>
            </p:extLst>
          </p:nvPr>
        </p:nvGraphicFramePr>
        <p:xfrm>
          <a:off x="117429" y="1678337"/>
          <a:ext cx="4451190" cy="32763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02E12F6A-DE48-1544-B202-D5D4DB9549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3273516"/>
              </p:ext>
            </p:extLst>
          </p:nvPr>
        </p:nvGraphicFramePr>
        <p:xfrm>
          <a:off x="4568619" y="1609677"/>
          <a:ext cx="4392488" cy="34136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079864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EF3D4C-D550-28F3-BA2F-4D10FA861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BEEEE-7771-FC4B-9EAD-6B2B54CF3879}" type="datetime1">
              <a:rPr lang="en-US" noProof="0" smtClean="0"/>
              <a:t>11/15/24</a:t>
            </a:fld>
            <a:endParaRPr lang="en-U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2E8B64-C4A4-81E1-1548-307D2CEE2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CB7A2E36-329D-9B8E-5E41-77FBC770C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512" y="2319721"/>
            <a:ext cx="8784976" cy="504057"/>
          </a:xfrm>
        </p:spPr>
        <p:txBody>
          <a:bodyPr>
            <a:noAutofit/>
          </a:bodyPr>
          <a:lstStyle/>
          <a:p>
            <a:pPr algn="ctr"/>
            <a:r>
              <a:rPr lang="es-MX" sz="3600" dirty="0">
                <a:solidFill>
                  <a:srgbClr val="18961E"/>
                </a:solidFill>
                <a:latin typeface="Helvetica" pitchFamily="2" charset="0"/>
              </a:rPr>
              <a:t>GPU Acceleration</a:t>
            </a:r>
            <a:endParaRPr lang="es-MX" sz="3600" dirty="0">
              <a:solidFill>
                <a:srgbClr val="18961E"/>
              </a:solidFill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6228A02C-23B9-0FA2-4312-6FBD8D682639}"/>
              </a:ext>
            </a:extLst>
          </p:cNvPr>
          <p:cNvGrpSpPr/>
          <p:nvPr/>
        </p:nvGrpSpPr>
        <p:grpSpPr>
          <a:xfrm>
            <a:off x="5652120" y="218480"/>
            <a:ext cx="1249606" cy="392716"/>
            <a:chOff x="2271713" y="1534581"/>
            <a:chExt cx="7050524" cy="2215783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39DAC386-D704-E37A-61DC-6714FB4F9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23215" y="1534581"/>
              <a:ext cx="5599022" cy="2215783"/>
            </a:xfrm>
            <a:prstGeom prst="rect">
              <a:avLst/>
            </a:prstGeom>
            <a:solidFill>
              <a:srgbClr val="CFDBEA"/>
            </a:solidFill>
          </p:spPr>
        </p:pic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94B024B1-85AF-7AF7-B8D1-FCC0C8895A28}"/>
                </a:ext>
              </a:extLst>
            </p:cNvPr>
            <p:cNvSpPr/>
            <p:nvPr/>
          </p:nvSpPr>
          <p:spPr>
            <a:xfrm>
              <a:off x="2271713" y="1534581"/>
              <a:ext cx="1451502" cy="2215783"/>
            </a:xfrm>
            <a:prstGeom prst="rect">
              <a:avLst/>
            </a:prstGeom>
            <a:solidFill>
              <a:srgbClr val="CFDB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1335100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44DCE3F-E8F0-0301-5820-233AC3693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512" y="633513"/>
            <a:ext cx="8784976" cy="648072"/>
          </a:xfrm>
        </p:spPr>
        <p:txBody>
          <a:bodyPr>
            <a:noAutofit/>
          </a:bodyPr>
          <a:lstStyle/>
          <a:p>
            <a:r>
              <a:rPr lang="es-MX" sz="1800" u="sng" dirty="0"/>
              <a:t>Objective</a:t>
            </a:r>
            <a:r>
              <a:rPr lang="es-MX" sz="1800" dirty="0"/>
              <a:t>: Reduce SC Conv2d and SC FC Layer functions’ CPU time complexities “O(n)” with GPUs’ multi-threaded data-parallelism 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E3AB11E1-4399-02C8-9127-26649D2F41B6}"/>
              </a:ext>
            </a:extLst>
          </p:cNvPr>
          <p:cNvGrpSpPr/>
          <p:nvPr/>
        </p:nvGrpSpPr>
        <p:grpSpPr>
          <a:xfrm>
            <a:off x="5652120" y="218480"/>
            <a:ext cx="1249606" cy="392716"/>
            <a:chOff x="2271713" y="1534581"/>
            <a:chExt cx="7050524" cy="2215783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1557C819-FD8A-0F8F-93DD-6FE2108B2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23215" y="1534581"/>
              <a:ext cx="5599022" cy="2215783"/>
            </a:xfrm>
            <a:prstGeom prst="rect">
              <a:avLst/>
            </a:prstGeom>
            <a:solidFill>
              <a:srgbClr val="CFDBEA"/>
            </a:solidFill>
          </p:spPr>
        </p:pic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B290B30D-595B-B651-6181-46787807AF49}"/>
                </a:ext>
              </a:extLst>
            </p:cNvPr>
            <p:cNvSpPr/>
            <p:nvPr/>
          </p:nvSpPr>
          <p:spPr>
            <a:xfrm>
              <a:off x="2271713" y="1534581"/>
              <a:ext cx="1451502" cy="2215783"/>
            </a:xfrm>
            <a:prstGeom prst="rect">
              <a:avLst/>
            </a:prstGeom>
            <a:solidFill>
              <a:srgbClr val="CFDB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269F753C-AC02-78EF-484B-E0A0A7A280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475" t="4655" r="37474" b="87684"/>
          <a:stretch/>
        </p:blipFill>
        <p:spPr>
          <a:xfrm>
            <a:off x="927592" y="2179187"/>
            <a:ext cx="2310843" cy="365538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83EA596F-78B6-FC08-04DD-B8541B006EA3}"/>
              </a:ext>
            </a:extLst>
          </p:cNvPr>
          <p:cNvSpPr txBox="1"/>
          <p:nvPr/>
        </p:nvSpPr>
        <p:spPr>
          <a:xfrm>
            <a:off x="73484" y="1788805"/>
            <a:ext cx="4396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b="1" dirty="0">
                <a:solidFill>
                  <a:srgbClr val="474747"/>
                </a:solidFill>
                <a:latin typeface="PT Sans" panose="020B0503020203020204" pitchFamily="34" charset="77"/>
              </a:rPr>
              <a:t>Stochastic Tensor Generator </a:t>
            </a:r>
            <a:r>
              <a:rPr lang="es-MX" sz="1400" b="1" dirty="0">
                <a:solidFill>
                  <a:srgbClr val="FF0000"/>
                </a:solidFill>
                <a:latin typeface="PT Sans" panose="020B0503020203020204" pitchFamily="34" charset="77"/>
              </a:rPr>
              <a:t>CPU</a:t>
            </a:r>
            <a:r>
              <a:rPr lang="es-MX" sz="1400" b="1" dirty="0">
                <a:solidFill>
                  <a:srgbClr val="474747"/>
                </a:solidFill>
                <a:latin typeface="PT Sans" panose="020B0503020203020204" pitchFamily="34" charset="77"/>
              </a:rPr>
              <a:t> O(n) time complexity:</a:t>
            </a:r>
            <a:endParaRPr lang="es-MX" sz="1400" b="1" dirty="0">
              <a:latin typeface="PT Sans" panose="020B0503020203020204" pitchFamily="34" charset="77"/>
            </a:endParaRPr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350D9D54-29D5-57C8-B5C9-AD0583562BD7}"/>
              </a:ext>
            </a:extLst>
          </p:cNvPr>
          <p:cNvCxnSpPr>
            <a:cxnSpLocks/>
          </p:cNvCxnSpPr>
          <p:nvPr/>
        </p:nvCxnSpPr>
        <p:spPr>
          <a:xfrm>
            <a:off x="4551625" y="2359053"/>
            <a:ext cx="372186" cy="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BC2CAC86-C0F3-E4A5-F6C4-BE831075F0D8}"/>
              </a:ext>
            </a:extLst>
          </p:cNvPr>
          <p:cNvCxnSpPr/>
          <p:nvPr/>
        </p:nvCxnSpPr>
        <p:spPr>
          <a:xfrm>
            <a:off x="179512" y="2931790"/>
            <a:ext cx="8784976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2A4EC8C7-D0C3-46F3-B459-721C9403C06F}"/>
              </a:ext>
            </a:extLst>
          </p:cNvPr>
          <p:cNvSpPr txBox="1"/>
          <p:nvPr/>
        </p:nvSpPr>
        <p:spPr>
          <a:xfrm>
            <a:off x="226741" y="2205166"/>
            <a:ext cx="7738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400" b="1" dirty="0">
                <a:latin typeface="PT Sans" panose="020B0503020203020204" pitchFamily="34" charset="77"/>
              </a:rPr>
              <a:t>FLOPs: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FE386B8-2497-99F8-6955-0FDA3FAB6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354528"/>
            <a:ext cx="7772400" cy="1044189"/>
          </a:xfrm>
          <a:prstGeom prst="rect">
            <a:avLst/>
          </a:prstGeom>
        </p:spPr>
      </p:pic>
      <p:sp>
        <p:nvSpPr>
          <p:cNvPr id="12" name="Multiplicación 11">
            <a:extLst>
              <a:ext uri="{FF2B5EF4-FFF2-40B4-BE49-F238E27FC236}">
                <a16:creationId xmlns:a16="http://schemas.microsoft.com/office/drawing/2014/main" id="{CF8A8488-87E9-D1D2-CCC9-A6128184E497}"/>
              </a:ext>
            </a:extLst>
          </p:cNvPr>
          <p:cNvSpPr/>
          <p:nvPr/>
        </p:nvSpPr>
        <p:spPr>
          <a:xfrm>
            <a:off x="480893" y="1982752"/>
            <a:ext cx="3294143" cy="752603"/>
          </a:xfrm>
          <a:prstGeom prst="mathMultiply">
            <a:avLst>
              <a:gd name="adj1" fmla="val 1105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EC9EF1C-745A-69A0-EC53-A209628C499E}"/>
              </a:ext>
            </a:extLst>
          </p:cNvPr>
          <p:cNvSpPr txBox="1"/>
          <p:nvPr/>
        </p:nvSpPr>
        <p:spPr>
          <a:xfrm>
            <a:off x="2184329" y="44213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200" i="1" dirty="0">
                <a:latin typeface="PT Sans" panose="020B0503020203020204" pitchFamily="34" charset="77"/>
              </a:rPr>
              <a:t>Table 2. </a:t>
            </a:r>
            <a:r>
              <a:rPr lang="es-MX" sz="1200" i="1" dirty="0"/>
              <a:t>A comparison of 2D convolutions computational complexity. </a:t>
            </a:r>
            <a:r>
              <a:rPr lang="en-US" sz="1200" i="1" dirty="0">
                <a:latin typeface="PT Sans" panose="020B0503020203020204" pitchFamily="34" charset="77"/>
              </a:rPr>
              <a:t>Taken from [3].</a:t>
            </a:r>
            <a:endParaRPr lang="es-MX" sz="1200" i="1" dirty="0">
              <a:latin typeface="PT Sans" panose="020B0503020203020204" pitchFamily="34" charset="77"/>
            </a:endParaRP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68B3A8B7-FF88-6426-5FAD-E57C7215A95D}"/>
              </a:ext>
            </a:extLst>
          </p:cNvPr>
          <p:cNvGrpSpPr/>
          <p:nvPr/>
        </p:nvGrpSpPr>
        <p:grpSpPr>
          <a:xfrm>
            <a:off x="5185744" y="1481370"/>
            <a:ext cx="3030664" cy="1119850"/>
            <a:chOff x="4752906" y="1140199"/>
            <a:chExt cx="3801089" cy="1404527"/>
          </a:xfrm>
        </p:grpSpPr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9483A205-6C87-CFAE-74E2-1D3E1821F7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361" t="12952" r="25781" b="39632"/>
            <a:stretch/>
          </p:blipFill>
          <p:spPr>
            <a:xfrm>
              <a:off x="5188286" y="1397336"/>
              <a:ext cx="2993558" cy="870829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C5DBE466-0E1E-F651-304F-15E4ED0492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8874" b="88349"/>
            <a:stretch/>
          </p:blipFill>
          <p:spPr>
            <a:xfrm>
              <a:off x="4809583" y="1140199"/>
              <a:ext cx="3744412" cy="213980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E6C3F436-21D3-8BAD-091C-6A2B3A2279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59402" r="18943" b="25539"/>
            <a:stretch/>
          </p:blipFill>
          <p:spPr>
            <a:xfrm>
              <a:off x="4752906" y="2268166"/>
              <a:ext cx="3741253" cy="276560"/>
            </a:xfrm>
            <a:prstGeom prst="rect">
              <a:avLst/>
            </a:prstGeom>
          </p:spPr>
        </p:pic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9A31B7D-6D91-FD76-81E6-F7551A363142}"/>
              </a:ext>
            </a:extLst>
          </p:cNvPr>
          <p:cNvSpPr txBox="1"/>
          <p:nvPr/>
        </p:nvSpPr>
        <p:spPr>
          <a:xfrm>
            <a:off x="5632705" y="1081530"/>
            <a:ext cx="2089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2000" b="1" dirty="0">
                <a:solidFill>
                  <a:srgbClr val="18961E"/>
                </a:solidFill>
                <a:latin typeface="PT Sans" panose="020B0503020203020204" pitchFamily="34" charset="77"/>
              </a:rPr>
              <a:t>Fully Parallelized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BE847BD-5450-C293-A8E7-03F8099152B7}"/>
              </a:ext>
            </a:extLst>
          </p:cNvPr>
          <p:cNvSpPr txBox="1"/>
          <p:nvPr/>
        </p:nvSpPr>
        <p:spPr>
          <a:xfrm>
            <a:off x="6011949" y="2597220"/>
            <a:ext cx="1675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400" i="1" dirty="0">
                <a:latin typeface="PT Sans" panose="020B0503020203020204" pitchFamily="34" charset="77"/>
              </a:rPr>
              <a:t>Stochastic Bitstream</a:t>
            </a:r>
          </a:p>
        </p:txBody>
      </p:sp>
    </p:spTree>
    <p:extLst>
      <p:ext uri="{BB962C8B-B14F-4D97-AF65-F5344CB8AC3E}">
        <p14:creationId xmlns:p14="http://schemas.microsoft.com/office/powerpoint/2010/main" val="148731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21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44DCE3F-E8F0-0301-5820-233AC3693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512" y="633513"/>
            <a:ext cx="8784976" cy="648072"/>
          </a:xfrm>
        </p:spPr>
        <p:txBody>
          <a:bodyPr>
            <a:noAutofit/>
          </a:bodyPr>
          <a:lstStyle/>
          <a:p>
            <a:r>
              <a:rPr lang="es-MX" sz="1800" u="sng" dirty="0"/>
              <a:t>Objective</a:t>
            </a:r>
            <a:r>
              <a:rPr lang="es-MX" sz="1800" dirty="0"/>
              <a:t>: Reduce SC Conv2d and SC FC Layer functions’ CPU time complexities “O(n)” with GPUs’ multi-threaded data-parallelism 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E3AB11E1-4399-02C8-9127-26649D2F41B6}"/>
              </a:ext>
            </a:extLst>
          </p:cNvPr>
          <p:cNvGrpSpPr/>
          <p:nvPr/>
        </p:nvGrpSpPr>
        <p:grpSpPr>
          <a:xfrm>
            <a:off x="5652120" y="218480"/>
            <a:ext cx="1249606" cy="392716"/>
            <a:chOff x="2271713" y="1534581"/>
            <a:chExt cx="7050524" cy="2215783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1557C819-FD8A-0F8F-93DD-6FE2108B2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23215" y="1534581"/>
              <a:ext cx="5599022" cy="2215783"/>
            </a:xfrm>
            <a:prstGeom prst="rect">
              <a:avLst/>
            </a:prstGeom>
            <a:solidFill>
              <a:srgbClr val="CFDBEA"/>
            </a:solidFill>
          </p:spPr>
        </p:pic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B290B30D-595B-B651-6181-46787807AF49}"/>
                </a:ext>
              </a:extLst>
            </p:cNvPr>
            <p:cNvSpPr/>
            <p:nvPr/>
          </p:nvSpPr>
          <p:spPr>
            <a:xfrm>
              <a:off x="2271713" y="1534581"/>
              <a:ext cx="1451502" cy="2215783"/>
            </a:xfrm>
            <a:prstGeom prst="rect">
              <a:avLst/>
            </a:prstGeom>
            <a:solidFill>
              <a:srgbClr val="CFDB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269F753C-AC02-78EF-484B-E0A0A7A280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475" t="4655" r="37474" b="87684"/>
          <a:stretch/>
        </p:blipFill>
        <p:spPr>
          <a:xfrm>
            <a:off x="927592" y="2179187"/>
            <a:ext cx="2310843" cy="365538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83EA596F-78B6-FC08-04DD-B8541B006EA3}"/>
              </a:ext>
            </a:extLst>
          </p:cNvPr>
          <p:cNvSpPr txBox="1"/>
          <p:nvPr/>
        </p:nvSpPr>
        <p:spPr>
          <a:xfrm>
            <a:off x="73484" y="1788805"/>
            <a:ext cx="4396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b="1" dirty="0">
                <a:solidFill>
                  <a:srgbClr val="474747"/>
                </a:solidFill>
                <a:latin typeface="PT Sans" panose="020B0503020203020204" pitchFamily="34" charset="77"/>
              </a:rPr>
              <a:t>Stochastic Tensor Generator </a:t>
            </a:r>
            <a:r>
              <a:rPr lang="es-MX" sz="1400" b="1" dirty="0">
                <a:solidFill>
                  <a:srgbClr val="FF0000"/>
                </a:solidFill>
                <a:latin typeface="PT Sans" panose="020B0503020203020204" pitchFamily="34" charset="77"/>
              </a:rPr>
              <a:t>CPU</a:t>
            </a:r>
            <a:r>
              <a:rPr lang="es-MX" sz="1400" b="1" dirty="0">
                <a:solidFill>
                  <a:srgbClr val="474747"/>
                </a:solidFill>
                <a:latin typeface="PT Sans" panose="020B0503020203020204" pitchFamily="34" charset="77"/>
              </a:rPr>
              <a:t> O(n) time complexity:</a:t>
            </a:r>
            <a:endParaRPr lang="es-MX" sz="1400" b="1" dirty="0">
              <a:latin typeface="PT Sans" panose="020B0503020203020204" pitchFamily="34" charset="77"/>
            </a:endParaRPr>
          </a:p>
        </p:txBody>
      </p: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BC2CAC86-C0F3-E4A5-F6C4-BE831075F0D8}"/>
              </a:ext>
            </a:extLst>
          </p:cNvPr>
          <p:cNvCxnSpPr/>
          <p:nvPr/>
        </p:nvCxnSpPr>
        <p:spPr>
          <a:xfrm>
            <a:off x="179512" y="2931790"/>
            <a:ext cx="8784976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2A4EC8C7-D0C3-46F3-B459-721C9403C06F}"/>
              </a:ext>
            </a:extLst>
          </p:cNvPr>
          <p:cNvSpPr txBox="1"/>
          <p:nvPr/>
        </p:nvSpPr>
        <p:spPr>
          <a:xfrm>
            <a:off x="226741" y="2205166"/>
            <a:ext cx="7738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400" b="1" dirty="0">
                <a:latin typeface="PT Sans" panose="020B0503020203020204" pitchFamily="34" charset="77"/>
              </a:rPr>
              <a:t>FLOPs:</a:t>
            </a:r>
          </a:p>
        </p:txBody>
      </p:sp>
      <p:sp>
        <p:nvSpPr>
          <p:cNvPr id="15" name="Marcador de fecha 3">
            <a:extLst>
              <a:ext uri="{FF2B5EF4-FFF2-40B4-BE49-F238E27FC236}">
                <a16:creationId xmlns:a16="http://schemas.microsoft.com/office/drawing/2014/main" id="{F43F53BF-3DC4-0472-EAE8-E53F5FF62C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40352" y="4818186"/>
            <a:ext cx="864096" cy="273844"/>
          </a:xfrm>
        </p:spPr>
        <p:txBody>
          <a:bodyPr/>
          <a:lstStyle/>
          <a:p>
            <a:fld id="{0D0BEEEE-7771-FC4B-9EAD-6B2B54CF3879}" type="datetime1">
              <a:rPr lang="en-US" noProof="0" smtClean="0"/>
              <a:t>11/15/24</a:t>
            </a:fld>
            <a:endParaRPr lang="en-US" noProof="0" dirty="0"/>
          </a:p>
        </p:txBody>
      </p:sp>
      <p:sp>
        <p:nvSpPr>
          <p:cNvPr id="17" name="Marcador de número de diapositiva 5">
            <a:extLst>
              <a:ext uri="{FF2B5EF4-FFF2-40B4-BE49-F238E27FC236}">
                <a16:creationId xmlns:a16="http://schemas.microsoft.com/office/drawing/2014/main" id="{1BE44950-9EE4-CD02-2BC2-A73E02792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44285" y="4817393"/>
            <a:ext cx="363114" cy="274637"/>
          </a:xfrm>
        </p:spPr>
        <p:txBody>
          <a:bodyPr/>
          <a:lstStyle/>
          <a:p>
            <a:fld id="{8271DC61-FD4F-6F42-810D-876D2F91EC3B}" type="slidenum">
              <a:rPr lang="en-US" noProof="0" smtClean="0"/>
              <a:pPr/>
              <a:t>13</a:t>
            </a:fld>
            <a:endParaRPr lang="en-US" noProof="0" dirty="0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D5FFCED3-0670-721D-A7FF-9891C227C7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696" t="2854" r="26238" b="85878"/>
          <a:stretch/>
        </p:blipFill>
        <p:spPr>
          <a:xfrm>
            <a:off x="226741" y="3411767"/>
            <a:ext cx="3888433" cy="504056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D019D620-9339-3B21-CAD9-0D6F3ED5DB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466" t="4974" r="32550" b="80105"/>
          <a:stretch/>
        </p:blipFill>
        <p:spPr>
          <a:xfrm>
            <a:off x="863588" y="4547070"/>
            <a:ext cx="2664296" cy="432049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62036A86-227D-3F44-E352-679184D9AD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96" t="33415" r="30092" b="58035"/>
          <a:stretch/>
        </p:blipFill>
        <p:spPr>
          <a:xfrm>
            <a:off x="5226900" y="3488991"/>
            <a:ext cx="2952328" cy="346421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53458676-8B4B-7415-D618-D29CED98E4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531" t="68651" r="34375" b="17973"/>
          <a:stretch/>
        </p:blipFill>
        <p:spPr>
          <a:xfrm>
            <a:off x="5514932" y="4636755"/>
            <a:ext cx="2376264" cy="387276"/>
          </a:xfrm>
          <a:prstGeom prst="rect">
            <a:avLst/>
          </a:prstGeom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23A1A7CD-83F1-62AC-9C80-A582E3AE8213}"/>
              </a:ext>
            </a:extLst>
          </p:cNvPr>
          <p:cNvSpPr txBox="1"/>
          <p:nvPr/>
        </p:nvSpPr>
        <p:spPr>
          <a:xfrm>
            <a:off x="423502" y="3123456"/>
            <a:ext cx="3693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b="1" dirty="0">
                <a:solidFill>
                  <a:srgbClr val="474747"/>
                </a:solidFill>
                <a:latin typeface="PT Sans" panose="020B0503020203020204" pitchFamily="34" charset="77"/>
              </a:rPr>
              <a:t>SC 2D Convolution </a:t>
            </a:r>
            <a:r>
              <a:rPr lang="es-MX" sz="1400" b="1" dirty="0">
                <a:solidFill>
                  <a:srgbClr val="FF0000"/>
                </a:solidFill>
                <a:latin typeface="PT Sans" panose="020B0503020203020204" pitchFamily="34" charset="77"/>
              </a:rPr>
              <a:t>CPU</a:t>
            </a:r>
            <a:r>
              <a:rPr lang="es-MX" sz="1400" b="1" dirty="0">
                <a:solidFill>
                  <a:srgbClr val="474747"/>
                </a:solidFill>
                <a:latin typeface="PT Sans" panose="020B0503020203020204" pitchFamily="34" charset="77"/>
              </a:rPr>
              <a:t> O(n) time complexity:</a:t>
            </a:r>
            <a:endParaRPr lang="es-MX" sz="1400" b="1" dirty="0">
              <a:latin typeface="PT Sans" panose="020B0503020203020204" pitchFamily="34" charset="77"/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1BE52A4-9403-8019-8A96-CCCE37E2CB18}"/>
              </a:ext>
            </a:extLst>
          </p:cNvPr>
          <p:cNvSpPr txBox="1"/>
          <p:nvPr/>
        </p:nvSpPr>
        <p:spPr>
          <a:xfrm>
            <a:off x="1726697" y="4263957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b="1" dirty="0">
                <a:solidFill>
                  <a:srgbClr val="18961E"/>
                </a:solidFill>
                <a:latin typeface="PT Sans" panose="020B0503020203020204" pitchFamily="34" charset="77"/>
              </a:rPr>
              <a:t>GPU</a:t>
            </a:r>
            <a:r>
              <a:rPr lang="es-MX" sz="1400" b="1" dirty="0">
                <a:solidFill>
                  <a:srgbClr val="474747"/>
                </a:solidFill>
                <a:latin typeface="PT Sans" panose="020B0503020203020204" pitchFamily="34" charset="77"/>
              </a:rPr>
              <a:t> O(n):</a:t>
            </a:r>
            <a:endParaRPr lang="es-MX" sz="1400" b="1" dirty="0">
              <a:latin typeface="PT Sans" panose="020B0503020203020204" pitchFamily="34" charset="77"/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2DFE7FCF-B1EB-01AF-C855-D49F60FA68D0}"/>
              </a:ext>
            </a:extLst>
          </p:cNvPr>
          <p:cNvSpPr txBox="1"/>
          <p:nvPr/>
        </p:nvSpPr>
        <p:spPr>
          <a:xfrm>
            <a:off x="4660933" y="3118207"/>
            <a:ext cx="4204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b="1" dirty="0">
                <a:solidFill>
                  <a:srgbClr val="474747"/>
                </a:solidFill>
                <a:latin typeface="PT Sans" panose="020B0503020203020204" pitchFamily="34" charset="77"/>
              </a:rPr>
              <a:t>SC Fully Connected Layer </a:t>
            </a:r>
            <a:r>
              <a:rPr lang="es-MX" sz="1400" b="1" dirty="0">
                <a:solidFill>
                  <a:srgbClr val="FF0000"/>
                </a:solidFill>
                <a:latin typeface="PT Sans" panose="020B0503020203020204" pitchFamily="34" charset="77"/>
              </a:rPr>
              <a:t>CPU</a:t>
            </a:r>
            <a:r>
              <a:rPr lang="es-MX" sz="1400" b="1" dirty="0">
                <a:solidFill>
                  <a:srgbClr val="474747"/>
                </a:solidFill>
                <a:latin typeface="PT Sans" panose="020B0503020203020204" pitchFamily="34" charset="77"/>
              </a:rPr>
              <a:t> O(n) time complexity:</a:t>
            </a:r>
            <a:endParaRPr lang="es-MX" sz="1400" b="1" dirty="0">
              <a:latin typeface="PT Sans" panose="020B0503020203020204" pitchFamily="34" charset="77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F28F4888-4A6E-837C-2F75-C049617C5B43}"/>
              </a:ext>
            </a:extLst>
          </p:cNvPr>
          <p:cNvSpPr txBox="1"/>
          <p:nvPr/>
        </p:nvSpPr>
        <p:spPr>
          <a:xfrm>
            <a:off x="6234025" y="4263957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b="1" dirty="0">
                <a:solidFill>
                  <a:srgbClr val="18961E"/>
                </a:solidFill>
                <a:latin typeface="PT Sans" panose="020B0503020203020204" pitchFamily="34" charset="77"/>
              </a:rPr>
              <a:t>GPU</a:t>
            </a:r>
            <a:r>
              <a:rPr lang="es-MX" sz="1400" b="1" dirty="0">
                <a:solidFill>
                  <a:srgbClr val="474747"/>
                </a:solidFill>
                <a:latin typeface="PT Sans" panose="020B0503020203020204" pitchFamily="34" charset="77"/>
              </a:rPr>
              <a:t> O(n):</a:t>
            </a:r>
            <a:endParaRPr lang="es-MX" sz="1400" b="1" dirty="0">
              <a:latin typeface="PT Sans" panose="020B0503020203020204" pitchFamily="34" charset="77"/>
            </a:endParaRPr>
          </a:p>
        </p:txBody>
      </p: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D29D2AEA-3521-9C3F-D18F-A4CD07ED64FA}"/>
              </a:ext>
            </a:extLst>
          </p:cNvPr>
          <p:cNvCxnSpPr>
            <a:cxnSpLocks/>
          </p:cNvCxnSpPr>
          <p:nvPr/>
        </p:nvCxnSpPr>
        <p:spPr>
          <a:xfrm>
            <a:off x="2195736" y="3867894"/>
            <a:ext cx="0" cy="331042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DB11FD95-F3F2-7599-FCBB-230F1C39F02E}"/>
              </a:ext>
            </a:extLst>
          </p:cNvPr>
          <p:cNvCxnSpPr>
            <a:cxnSpLocks/>
          </p:cNvCxnSpPr>
          <p:nvPr/>
        </p:nvCxnSpPr>
        <p:spPr>
          <a:xfrm>
            <a:off x="6703064" y="3867894"/>
            <a:ext cx="0" cy="331042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Multiplicación 5">
            <a:extLst>
              <a:ext uri="{FF2B5EF4-FFF2-40B4-BE49-F238E27FC236}">
                <a16:creationId xmlns:a16="http://schemas.microsoft.com/office/drawing/2014/main" id="{D8255D4C-2ED8-FF79-ADEE-D5CF549FAF01}"/>
              </a:ext>
            </a:extLst>
          </p:cNvPr>
          <p:cNvSpPr/>
          <p:nvPr/>
        </p:nvSpPr>
        <p:spPr>
          <a:xfrm>
            <a:off x="2270322" y="3307448"/>
            <a:ext cx="1512168" cy="752603"/>
          </a:xfrm>
          <a:prstGeom prst="mathMultiply">
            <a:avLst>
              <a:gd name="adj1" fmla="val 1105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Multiplicación 9">
            <a:extLst>
              <a:ext uri="{FF2B5EF4-FFF2-40B4-BE49-F238E27FC236}">
                <a16:creationId xmlns:a16="http://schemas.microsoft.com/office/drawing/2014/main" id="{25D4B78B-5450-7FFC-0058-2BA5BB356C75}"/>
              </a:ext>
            </a:extLst>
          </p:cNvPr>
          <p:cNvSpPr/>
          <p:nvPr/>
        </p:nvSpPr>
        <p:spPr>
          <a:xfrm>
            <a:off x="5436096" y="3307447"/>
            <a:ext cx="1512168" cy="752603"/>
          </a:xfrm>
          <a:prstGeom prst="mathMultiply">
            <a:avLst>
              <a:gd name="adj1" fmla="val 1105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Multiplicación 12">
            <a:extLst>
              <a:ext uri="{FF2B5EF4-FFF2-40B4-BE49-F238E27FC236}">
                <a16:creationId xmlns:a16="http://schemas.microsoft.com/office/drawing/2014/main" id="{537EA503-EEC1-FC98-B1FE-17148F94A202}"/>
              </a:ext>
            </a:extLst>
          </p:cNvPr>
          <p:cNvSpPr/>
          <p:nvPr/>
        </p:nvSpPr>
        <p:spPr>
          <a:xfrm>
            <a:off x="480893" y="1982752"/>
            <a:ext cx="3294143" cy="752603"/>
          </a:xfrm>
          <a:prstGeom prst="mathMultiply">
            <a:avLst>
              <a:gd name="adj1" fmla="val 1105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B8453A61-4696-AB83-0C89-9490EC6B4D93}"/>
              </a:ext>
            </a:extLst>
          </p:cNvPr>
          <p:cNvCxnSpPr>
            <a:cxnSpLocks/>
          </p:cNvCxnSpPr>
          <p:nvPr/>
        </p:nvCxnSpPr>
        <p:spPr>
          <a:xfrm>
            <a:off x="4551625" y="2359053"/>
            <a:ext cx="372186" cy="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4" name="Grupo 23">
            <a:extLst>
              <a:ext uri="{FF2B5EF4-FFF2-40B4-BE49-F238E27FC236}">
                <a16:creationId xmlns:a16="http://schemas.microsoft.com/office/drawing/2014/main" id="{2ECCC2F0-BA81-347B-6DBA-A03A26694A92}"/>
              </a:ext>
            </a:extLst>
          </p:cNvPr>
          <p:cNvGrpSpPr/>
          <p:nvPr/>
        </p:nvGrpSpPr>
        <p:grpSpPr>
          <a:xfrm>
            <a:off x="5185744" y="1481370"/>
            <a:ext cx="3030664" cy="1119850"/>
            <a:chOff x="4752906" y="1140199"/>
            <a:chExt cx="3801089" cy="1404527"/>
          </a:xfrm>
        </p:grpSpPr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566B84B8-5A04-A75B-BFFD-FBBF57AA1B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9361" t="12952" r="25781" b="39632"/>
            <a:stretch/>
          </p:blipFill>
          <p:spPr>
            <a:xfrm>
              <a:off x="5188286" y="1397336"/>
              <a:ext cx="2993558" cy="870829"/>
            </a:xfrm>
            <a:prstGeom prst="rect">
              <a:avLst/>
            </a:prstGeom>
          </p:spPr>
        </p:pic>
        <p:pic>
          <p:nvPicPr>
            <p:cNvPr id="38" name="Imagen 37">
              <a:extLst>
                <a:ext uri="{FF2B5EF4-FFF2-40B4-BE49-F238E27FC236}">
                  <a16:creationId xmlns:a16="http://schemas.microsoft.com/office/drawing/2014/main" id="{678C578F-59EC-00F5-C693-FE650DEC3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18874" b="88349"/>
            <a:stretch/>
          </p:blipFill>
          <p:spPr>
            <a:xfrm>
              <a:off x="4809583" y="1140199"/>
              <a:ext cx="3744412" cy="213980"/>
            </a:xfrm>
            <a:prstGeom prst="rect">
              <a:avLst/>
            </a:prstGeom>
          </p:spPr>
        </p:pic>
        <p:pic>
          <p:nvPicPr>
            <p:cNvPr id="39" name="Imagen 38">
              <a:extLst>
                <a:ext uri="{FF2B5EF4-FFF2-40B4-BE49-F238E27FC236}">
                  <a16:creationId xmlns:a16="http://schemas.microsoft.com/office/drawing/2014/main" id="{49B04CC9-B626-22C6-5D97-A2D1379F1A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59402" r="18943" b="25539"/>
            <a:stretch/>
          </p:blipFill>
          <p:spPr>
            <a:xfrm>
              <a:off x="4752906" y="2268166"/>
              <a:ext cx="3741253" cy="276560"/>
            </a:xfrm>
            <a:prstGeom prst="rect">
              <a:avLst/>
            </a:prstGeom>
          </p:spPr>
        </p:pic>
      </p:grpSp>
      <p:sp>
        <p:nvSpPr>
          <p:cNvPr id="40" name="CuadroTexto 39">
            <a:extLst>
              <a:ext uri="{FF2B5EF4-FFF2-40B4-BE49-F238E27FC236}">
                <a16:creationId xmlns:a16="http://schemas.microsoft.com/office/drawing/2014/main" id="{B729A405-C012-9D08-028D-FA21F0BEEC4A}"/>
              </a:ext>
            </a:extLst>
          </p:cNvPr>
          <p:cNvSpPr txBox="1"/>
          <p:nvPr/>
        </p:nvSpPr>
        <p:spPr>
          <a:xfrm>
            <a:off x="5632705" y="1081530"/>
            <a:ext cx="2089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2000" b="1" dirty="0">
                <a:solidFill>
                  <a:srgbClr val="18961E"/>
                </a:solidFill>
                <a:latin typeface="PT Sans" panose="020B0503020203020204" pitchFamily="34" charset="77"/>
              </a:rPr>
              <a:t>Fully Parallelized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A6640B0D-4DD7-6A3B-D735-B1A81A66E841}"/>
              </a:ext>
            </a:extLst>
          </p:cNvPr>
          <p:cNvSpPr txBox="1"/>
          <p:nvPr/>
        </p:nvSpPr>
        <p:spPr>
          <a:xfrm>
            <a:off x="6011949" y="2597220"/>
            <a:ext cx="1675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400" i="1" dirty="0">
                <a:latin typeface="PT Sans" panose="020B0503020203020204" pitchFamily="34" charset="77"/>
              </a:rPr>
              <a:t>Stochastic Bitstream</a:t>
            </a:r>
          </a:p>
        </p:txBody>
      </p:sp>
    </p:spTree>
    <p:extLst>
      <p:ext uri="{BB962C8B-B14F-4D97-AF65-F5344CB8AC3E}">
        <p14:creationId xmlns:p14="http://schemas.microsoft.com/office/powerpoint/2010/main" val="2382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Heterogeneous Programming">
            <a:extLst>
              <a:ext uri="{FF2B5EF4-FFF2-40B4-BE49-F238E27FC236}">
                <a16:creationId xmlns:a16="http://schemas.microsoft.com/office/drawing/2014/main" id="{A434ABC3-8EED-A571-88F9-3193E5C97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3" y="626058"/>
            <a:ext cx="3236451" cy="446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C8CD359-20C4-FFEC-AC9C-F4E27EAC8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en-US" noProof="0" smtClean="0"/>
              <a:pPr/>
              <a:t>14</a:t>
            </a:fld>
            <a:endParaRPr lang="en-US" noProof="0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D7F14DEA-5374-D9AF-D3E8-4A20D08032B1}"/>
              </a:ext>
            </a:extLst>
          </p:cNvPr>
          <p:cNvGrpSpPr/>
          <p:nvPr/>
        </p:nvGrpSpPr>
        <p:grpSpPr>
          <a:xfrm>
            <a:off x="5652120" y="218480"/>
            <a:ext cx="1249606" cy="392716"/>
            <a:chOff x="2271713" y="1534581"/>
            <a:chExt cx="7050524" cy="2215783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E89CEC6C-7169-2AFD-BA9E-B490208EA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23215" y="1534581"/>
              <a:ext cx="5599022" cy="2215783"/>
            </a:xfrm>
            <a:prstGeom prst="rect">
              <a:avLst/>
            </a:prstGeom>
            <a:solidFill>
              <a:srgbClr val="CFDBEA"/>
            </a:solidFill>
          </p:spPr>
        </p:pic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8320F8E7-56BC-71EB-0751-18D88C03FB9B}"/>
                </a:ext>
              </a:extLst>
            </p:cNvPr>
            <p:cNvSpPr/>
            <p:nvPr/>
          </p:nvSpPr>
          <p:spPr>
            <a:xfrm>
              <a:off x="2271713" y="1534581"/>
              <a:ext cx="1451502" cy="2215783"/>
            </a:xfrm>
            <a:prstGeom prst="rect">
              <a:avLst/>
            </a:prstGeom>
            <a:solidFill>
              <a:srgbClr val="CFDB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D3CF1B74-4895-7C51-A20F-D526D98452CE}"/>
              </a:ext>
            </a:extLst>
          </p:cNvPr>
          <p:cNvGrpSpPr/>
          <p:nvPr/>
        </p:nvGrpSpPr>
        <p:grpSpPr>
          <a:xfrm>
            <a:off x="5076056" y="1650489"/>
            <a:ext cx="3189345" cy="3029061"/>
            <a:chOff x="3376153" y="1788332"/>
            <a:chExt cx="3189345" cy="3029061"/>
          </a:xfrm>
        </p:grpSpPr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1497C17B-776F-F470-77CB-053AF710ECD8}"/>
                </a:ext>
              </a:extLst>
            </p:cNvPr>
            <p:cNvGrpSpPr/>
            <p:nvPr/>
          </p:nvGrpSpPr>
          <p:grpSpPr>
            <a:xfrm>
              <a:off x="3376153" y="1788332"/>
              <a:ext cx="3189345" cy="3029061"/>
              <a:chOff x="909084" y="107734"/>
              <a:chExt cx="6290471" cy="5974336"/>
            </a:xfrm>
          </p:grpSpPr>
          <p:pic>
            <p:nvPicPr>
              <p:cNvPr id="21" name="Imagen 20">
                <a:extLst>
                  <a:ext uri="{FF2B5EF4-FFF2-40B4-BE49-F238E27FC236}">
                    <a16:creationId xmlns:a16="http://schemas.microsoft.com/office/drawing/2014/main" id="{B402EE90-DAA9-32F4-0688-62B0BF9D85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9084" y="775929"/>
                <a:ext cx="6290471" cy="5306141"/>
              </a:xfrm>
              <a:prstGeom prst="rect">
                <a:avLst/>
              </a:prstGeom>
            </p:spPr>
          </p:pic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56D85658-728C-C7A3-F134-D283E187A482}"/>
                  </a:ext>
                </a:extLst>
              </p:cNvPr>
              <p:cNvSpPr txBox="1"/>
              <p:nvPr/>
            </p:nvSpPr>
            <p:spPr>
              <a:xfrm>
                <a:off x="2624416" y="107734"/>
                <a:ext cx="2859805" cy="6070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1400" b="1" dirty="0">
                    <a:latin typeface="PT Sans" panose="020B0503020203020204" pitchFamily="34" charset="77"/>
                    <a:cs typeface="Times New Roman" panose="02020603050405020304" pitchFamily="18" charset="0"/>
                  </a:rPr>
                  <a:t>HARDWARE</a:t>
                </a:r>
              </a:p>
            </p:txBody>
          </p:sp>
        </p:grp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3A8F6733-C166-A4E1-309A-958B2478479D}"/>
                </a:ext>
              </a:extLst>
            </p:cNvPr>
            <p:cNvSpPr/>
            <p:nvPr/>
          </p:nvSpPr>
          <p:spPr>
            <a:xfrm>
              <a:off x="5915078" y="3734138"/>
              <a:ext cx="497701" cy="4227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1656F9FF-D571-11A6-A0EA-9315F3CC0904}"/>
                </a:ext>
              </a:extLst>
            </p:cNvPr>
            <p:cNvSpPr/>
            <p:nvPr/>
          </p:nvSpPr>
          <p:spPr>
            <a:xfrm>
              <a:off x="3537931" y="3734138"/>
              <a:ext cx="497701" cy="4227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29" name="Título 2">
            <a:extLst>
              <a:ext uri="{FF2B5EF4-FFF2-40B4-BE49-F238E27FC236}">
                <a16:creationId xmlns:a16="http://schemas.microsoft.com/office/drawing/2014/main" id="{A886E1C5-566D-0F33-81C9-E087673F2E4B}"/>
              </a:ext>
            </a:extLst>
          </p:cNvPr>
          <p:cNvSpPr txBox="1">
            <a:spLocks/>
          </p:cNvSpPr>
          <p:nvPr/>
        </p:nvSpPr>
        <p:spPr>
          <a:xfrm>
            <a:off x="5272304" y="1161948"/>
            <a:ext cx="2952328" cy="35069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pPr algn="ctr"/>
            <a:r>
              <a:rPr lang="es-MX" sz="1800" i="1" dirty="0">
                <a:solidFill>
                  <a:srgbClr val="18961E"/>
                </a:solidFill>
              </a:rPr>
              <a:t>Memory Hierarchy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284662E-97E5-0E14-CABC-668292B93BAD}"/>
              </a:ext>
            </a:extLst>
          </p:cNvPr>
          <p:cNvSpPr txBox="1"/>
          <p:nvPr/>
        </p:nvSpPr>
        <p:spPr>
          <a:xfrm>
            <a:off x="5194563" y="4650383"/>
            <a:ext cx="2952329" cy="274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200" i="1" dirty="0">
                <a:latin typeface="PT Sans" panose="020B0503020203020204" pitchFamily="34" charset="77"/>
              </a:rPr>
              <a:t>Taken from [5].</a:t>
            </a:r>
            <a:endParaRPr lang="es-MX" sz="1200" dirty="0">
              <a:latin typeface="PT Sans" panose="020B0503020203020204" pitchFamily="34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9D23730-A763-1AFF-1476-95CA7B261E63}"/>
              </a:ext>
            </a:extLst>
          </p:cNvPr>
          <p:cNvSpPr txBox="1"/>
          <p:nvPr/>
        </p:nvSpPr>
        <p:spPr>
          <a:xfrm>
            <a:off x="1371745" y="626058"/>
            <a:ext cx="3016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b="1" i="1" dirty="0">
                <a:solidFill>
                  <a:srgbClr val="18961E"/>
                </a:solidFill>
                <a:latin typeface="PT Sans" panose="020B0503020203020204" pitchFamily="34" charset="77"/>
              </a:rPr>
              <a:t>CUDA kernel execution model </a:t>
            </a:r>
            <a:endParaRPr lang="es-MX" dirty="0">
              <a:solidFill>
                <a:srgbClr val="18961E"/>
              </a:solidFill>
              <a:latin typeface="PT Sans" panose="020B0503020203020204" pitchFamily="34" charset="77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B402564C-CA27-15CE-753D-F7376B8804A8}"/>
              </a:ext>
            </a:extLst>
          </p:cNvPr>
          <p:cNvSpPr txBox="1"/>
          <p:nvPr/>
        </p:nvSpPr>
        <p:spPr>
          <a:xfrm>
            <a:off x="2242234" y="4646722"/>
            <a:ext cx="2952329" cy="274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200" i="1" dirty="0">
                <a:latin typeface="PT Sans" panose="020B0503020203020204" pitchFamily="34" charset="77"/>
              </a:rPr>
              <a:t>Taken from [4].</a:t>
            </a:r>
            <a:endParaRPr lang="es-MX" sz="1200" dirty="0">
              <a:latin typeface="PT Sans" panose="020B05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15242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A28ABA5-A32A-08CB-92E9-B3C298922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BEEEE-7771-FC4B-9EAD-6B2B54CF3879}" type="datetime1">
              <a:rPr lang="en-US" noProof="0" smtClean="0"/>
              <a:t>11/15/24</a:t>
            </a:fld>
            <a:endParaRPr lang="en-U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C2D58C-0A28-0EE9-B9F9-F25627FA7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en-US" noProof="0" smtClean="0"/>
              <a:pPr/>
              <a:t>15</a:t>
            </a:fld>
            <a:endParaRPr lang="en-US" noProof="0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F80DDC81-71BB-61BB-8340-67D6FF88D465}"/>
              </a:ext>
            </a:extLst>
          </p:cNvPr>
          <p:cNvGrpSpPr/>
          <p:nvPr/>
        </p:nvGrpSpPr>
        <p:grpSpPr>
          <a:xfrm>
            <a:off x="5652120" y="218480"/>
            <a:ext cx="1249606" cy="392716"/>
            <a:chOff x="2271713" y="1534581"/>
            <a:chExt cx="7050524" cy="2215783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451B0616-38C6-EB52-F34F-22EDD3B7E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23215" y="1534581"/>
              <a:ext cx="5599022" cy="2215783"/>
            </a:xfrm>
            <a:prstGeom prst="rect">
              <a:avLst/>
            </a:prstGeom>
            <a:solidFill>
              <a:srgbClr val="CFDBEA"/>
            </a:solidFill>
          </p:spPr>
        </p:pic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BF08AA09-B6ED-E4F6-1AC2-13479284936F}"/>
                </a:ext>
              </a:extLst>
            </p:cNvPr>
            <p:cNvSpPr/>
            <p:nvPr/>
          </p:nvSpPr>
          <p:spPr>
            <a:xfrm>
              <a:off x="2271713" y="1534581"/>
              <a:ext cx="1451502" cy="2215783"/>
            </a:xfrm>
            <a:prstGeom prst="rect">
              <a:avLst/>
            </a:prstGeom>
            <a:solidFill>
              <a:srgbClr val="CFDB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B401D620-5BD6-61C7-1551-2E2D09BD6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767" y="711825"/>
            <a:ext cx="4238738" cy="1964444"/>
          </a:xfrm>
          <a:prstGeom prst="rect">
            <a:avLst/>
          </a:prstGeom>
        </p:spPr>
      </p:pic>
      <p:sp>
        <p:nvSpPr>
          <p:cNvPr id="16" name="Título 2">
            <a:extLst>
              <a:ext uri="{FF2B5EF4-FFF2-40B4-BE49-F238E27FC236}">
                <a16:creationId xmlns:a16="http://schemas.microsoft.com/office/drawing/2014/main" id="{D728843F-14B4-3000-0D69-8745883883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0340" y="987574"/>
            <a:ext cx="2412776" cy="504057"/>
          </a:xfrm>
        </p:spPr>
        <p:txBody>
          <a:bodyPr>
            <a:normAutofit/>
          </a:bodyPr>
          <a:lstStyle/>
          <a:p>
            <a:pPr algn="ctr"/>
            <a:r>
              <a:rPr lang="es-MX" sz="2000" dirty="0"/>
              <a:t>CUDA STREAMS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BFE67F8-9A5F-8B5B-DD31-DCCC15E47085}"/>
              </a:ext>
            </a:extLst>
          </p:cNvPr>
          <p:cNvSpPr txBox="1"/>
          <p:nvPr/>
        </p:nvSpPr>
        <p:spPr>
          <a:xfrm>
            <a:off x="7043630" y="1851670"/>
            <a:ext cx="16400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200" i="1" dirty="0">
                <a:latin typeface="PT Sans" panose="020B0503020203020204" pitchFamily="34" charset="77"/>
              </a:rPr>
              <a:t>Taken from [6].</a:t>
            </a:r>
            <a:endParaRPr lang="es-MX" sz="1200" dirty="0">
              <a:latin typeface="PT Sans" panose="020B05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06879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E557569-8586-2460-76CA-04F5EFB6DE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870" y="2380732"/>
            <a:ext cx="2412776" cy="396167"/>
          </a:xfrm>
        </p:spPr>
        <p:txBody>
          <a:bodyPr>
            <a:normAutofit fontScale="90000"/>
          </a:bodyPr>
          <a:lstStyle/>
          <a:p>
            <a:pPr algn="ctr"/>
            <a:r>
              <a:rPr lang="es-MX" sz="2000" dirty="0">
                <a:solidFill>
                  <a:schemeClr val="tx2">
                    <a:lumMod val="50000"/>
                  </a:schemeClr>
                </a:solidFill>
              </a:rPr>
              <a:t>SC CNN CUDA model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8EB2344-1851-824E-AB15-8F8C79443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&lt;Footertext&gt;</a:t>
            </a:r>
            <a:endParaRPr lang="en-U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C2D58C-0A28-0EE9-B9F9-F25627FA7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en-US" noProof="0" smtClean="0"/>
              <a:pPr/>
              <a:t>16</a:t>
            </a:fld>
            <a:endParaRPr lang="en-US" noProof="0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F80DDC81-71BB-61BB-8340-67D6FF88D465}"/>
              </a:ext>
            </a:extLst>
          </p:cNvPr>
          <p:cNvGrpSpPr/>
          <p:nvPr/>
        </p:nvGrpSpPr>
        <p:grpSpPr>
          <a:xfrm>
            <a:off x="5652120" y="218480"/>
            <a:ext cx="1249606" cy="392716"/>
            <a:chOff x="2271713" y="1534581"/>
            <a:chExt cx="7050524" cy="2215783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451B0616-38C6-EB52-F34F-22EDD3B7E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23215" y="1534581"/>
              <a:ext cx="5599022" cy="2215783"/>
            </a:xfrm>
            <a:prstGeom prst="rect">
              <a:avLst/>
            </a:prstGeom>
            <a:solidFill>
              <a:srgbClr val="CFDBEA"/>
            </a:solidFill>
          </p:spPr>
        </p:pic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BF08AA09-B6ED-E4F6-1AC2-13479284936F}"/>
                </a:ext>
              </a:extLst>
            </p:cNvPr>
            <p:cNvSpPr/>
            <p:nvPr/>
          </p:nvSpPr>
          <p:spPr>
            <a:xfrm>
              <a:off x="2271713" y="1534581"/>
              <a:ext cx="1451502" cy="2215783"/>
            </a:xfrm>
            <a:prstGeom prst="rect">
              <a:avLst/>
            </a:prstGeom>
            <a:solidFill>
              <a:srgbClr val="CFDB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015EB26B-DD88-3375-840C-E81BD5D8F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17" y="2776899"/>
            <a:ext cx="7730632" cy="226397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401D620-5BD6-61C7-1551-2E2D09BD6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767" y="711825"/>
            <a:ext cx="4238738" cy="1964444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2B4F3640-41D4-342C-F9F1-3850CF3AEA27}"/>
              </a:ext>
            </a:extLst>
          </p:cNvPr>
          <p:cNvSpPr/>
          <p:nvPr/>
        </p:nvSpPr>
        <p:spPr>
          <a:xfrm>
            <a:off x="2215782" y="4432744"/>
            <a:ext cx="936104" cy="2663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EE3DB67A-0CF8-FD37-ACC0-6F06151817B7}"/>
              </a:ext>
            </a:extLst>
          </p:cNvPr>
          <p:cNvGrpSpPr/>
          <p:nvPr/>
        </p:nvGrpSpPr>
        <p:grpSpPr>
          <a:xfrm>
            <a:off x="1475656" y="4112447"/>
            <a:ext cx="936104" cy="601357"/>
            <a:chOff x="1475656" y="4112447"/>
            <a:chExt cx="936104" cy="601357"/>
          </a:xfrm>
        </p:grpSpPr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6B445185-8952-2359-36AE-7F14E9191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75656" y="4112447"/>
              <a:ext cx="936104" cy="601357"/>
            </a:xfrm>
            <a:prstGeom prst="rect">
              <a:avLst/>
            </a:prstGeom>
          </p:spPr>
        </p:pic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CAED4A3A-13EF-1DFB-79AE-FBAACF479709}"/>
                </a:ext>
              </a:extLst>
            </p:cNvPr>
            <p:cNvSpPr/>
            <p:nvPr/>
          </p:nvSpPr>
          <p:spPr>
            <a:xfrm>
              <a:off x="1577504" y="4413125"/>
              <a:ext cx="732407" cy="165613"/>
            </a:xfrm>
            <a:prstGeom prst="rect">
              <a:avLst/>
            </a:prstGeom>
            <a:gradFill flip="none" rotWithShape="1">
              <a:gsLst>
                <a:gs pos="0">
                  <a:srgbClr val="BFF499">
                    <a:tint val="66000"/>
                    <a:satMod val="160000"/>
                  </a:srgbClr>
                </a:gs>
                <a:gs pos="50000">
                  <a:srgbClr val="BFF499">
                    <a:tint val="44500"/>
                    <a:satMod val="160000"/>
                  </a:srgbClr>
                </a:gs>
                <a:gs pos="100000">
                  <a:srgbClr val="BFF499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900" b="1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(‘biases’)</a:t>
              </a:r>
            </a:p>
          </p:txBody>
        </p:sp>
      </p:grpSp>
      <p:pic>
        <p:nvPicPr>
          <p:cNvPr id="20" name="Imagen 19">
            <a:extLst>
              <a:ext uri="{FF2B5EF4-FFF2-40B4-BE49-F238E27FC236}">
                <a16:creationId xmlns:a16="http://schemas.microsoft.com/office/drawing/2014/main" id="{FA8354A0-5F6E-EC86-A52C-3344A56C6B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346" y="4224558"/>
            <a:ext cx="882309" cy="416371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BF0ADB8E-80D2-73DF-92F7-3CB955D8C7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1197" y="4820590"/>
            <a:ext cx="1003300" cy="30480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1D0A00D6-3957-DC0A-81D5-5A125E0366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7703" y="2950493"/>
            <a:ext cx="422694" cy="18669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2A0987A-3290-1BE1-EC93-58C4F7293B5E}"/>
              </a:ext>
            </a:extLst>
          </p:cNvPr>
          <p:cNvSpPr txBox="1"/>
          <p:nvPr/>
        </p:nvSpPr>
        <p:spPr>
          <a:xfrm>
            <a:off x="7043630" y="1851670"/>
            <a:ext cx="16400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200" i="1" dirty="0">
                <a:latin typeface="PT Sans" panose="020B0503020203020204" pitchFamily="34" charset="77"/>
              </a:rPr>
              <a:t>Taken from [6].</a:t>
            </a:r>
            <a:endParaRPr lang="es-MX" sz="1200" dirty="0">
              <a:latin typeface="PT Sans" panose="020B0503020203020204" pitchFamily="34" charset="77"/>
            </a:endParaRPr>
          </a:p>
        </p:txBody>
      </p:sp>
      <p:sp>
        <p:nvSpPr>
          <p:cNvPr id="14" name="Título 2">
            <a:extLst>
              <a:ext uri="{FF2B5EF4-FFF2-40B4-BE49-F238E27FC236}">
                <a16:creationId xmlns:a16="http://schemas.microsoft.com/office/drawing/2014/main" id="{B15B4256-9D8B-5038-9696-F4629DE30F02}"/>
              </a:ext>
            </a:extLst>
          </p:cNvPr>
          <p:cNvSpPr txBox="1">
            <a:spLocks/>
          </p:cNvSpPr>
          <p:nvPr/>
        </p:nvSpPr>
        <p:spPr>
          <a:xfrm>
            <a:off x="1520340" y="987574"/>
            <a:ext cx="2412776" cy="5040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pPr algn="ctr"/>
            <a:r>
              <a:rPr lang="es-MX" sz="2000"/>
              <a:t>CUDA STREAMS</a:t>
            </a: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1647958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FD94B3F-BE99-0219-FDA2-790C2C28F1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512" y="740595"/>
            <a:ext cx="8784976" cy="504057"/>
          </a:xfrm>
        </p:spPr>
        <p:txBody>
          <a:bodyPr>
            <a:normAutofit fontScale="90000"/>
          </a:bodyPr>
          <a:lstStyle/>
          <a:p>
            <a:r>
              <a:rPr lang="es-MX" dirty="0"/>
              <a:t>Stochastic Tensor Generator kernel - parallel approach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66F52EE-7FA0-93AC-5AB9-41B5905D3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BEEEE-7771-FC4B-9EAD-6B2B54CF3879}" type="datetime1">
              <a:rPr lang="en-US" noProof="0" smtClean="0"/>
              <a:t>11/15/24</a:t>
            </a:fld>
            <a:endParaRPr lang="en-U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0D4BF5-A6D5-E058-7699-17ACB5F47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en-US" noProof="0" smtClean="0"/>
              <a:pPr/>
              <a:t>17</a:t>
            </a:fld>
            <a:endParaRPr lang="en-US" noProof="0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F10DE376-55AA-5EDE-9CD1-D8F1ECDECB0F}"/>
              </a:ext>
            </a:extLst>
          </p:cNvPr>
          <p:cNvGrpSpPr/>
          <p:nvPr/>
        </p:nvGrpSpPr>
        <p:grpSpPr>
          <a:xfrm>
            <a:off x="5652120" y="218480"/>
            <a:ext cx="1249606" cy="392716"/>
            <a:chOff x="2271713" y="1534581"/>
            <a:chExt cx="7050524" cy="2215783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1875FAD9-993D-6779-8B34-2EA8793EB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23215" y="1534581"/>
              <a:ext cx="5599022" cy="2215783"/>
            </a:xfrm>
            <a:prstGeom prst="rect">
              <a:avLst/>
            </a:prstGeom>
            <a:solidFill>
              <a:srgbClr val="CFDBEA"/>
            </a:solidFill>
          </p:spPr>
        </p:pic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F57B133B-312C-EE54-ECE0-245F83DE3D1D}"/>
                </a:ext>
              </a:extLst>
            </p:cNvPr>
            <p:cNvSpPr/>
            <p:nvPr/>
          </p:nvSpPr>
          <p:spPr>
            <a:xfrm>
              <a:off x="2271713" y="1534581"/>
              <a:ext cx="1451502" cy="2215783"/>
            </a:xfrm>
            <a:prstGeom prst="rect">
              <a:avLst/>
            </a:prstGeom>
            <a:solidFill>
              <a:srgbClr val="CFDB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B16DFA82-22D0-B67E-F391-F872666C94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1" t="12952" r="25781" b="39632"/>
          <a:stretch/>
        </p:blipFill>
        <p:spPr>
          <a:xfrm>
            <a:off x="2915819" y="3363837"/>
            <a:ext cx="2993558" cy="870829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FBA5B5D5-8AC3-F2A5-2759-73A8BA8E09D0}"/>
              </a:ext>
            </a:extLst>
          </p:cNvPr>
          <p:cNvCxnSpPr>
            <a:cxnSpLocks/>
          </p:cNvCxnSpPr>
          <p:nvPr/>
        </p:nvCxnSpPr>
        <p:spPr>
          <a:xfrm>
            <a:off x="4409322" y="2733988"/>
            <a:ext cx="0" cy="331042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0" name="Imagen 29">
            <a:extLst>
              <a:ext uri="{FF2B5EF4-FFF2-40B4-BE49-F238E27FC236}">
                <a16:creationId xmlns:a16="http://schemas.microsoft.com/office/drawing/2014/main" id="{8D0CD66C-D3DA-5118-6219-9A3752720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698" y="1198757"/>
            <a:ext cx="4892028" cy="1474310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BF844C96-4863-445B-9749-BF40BEA0816E}"/>
              </a:ext>
            </a:extLst>
          </p:cNvPr>
          <p:cNvSpPr/>
          <p:nvPr/>
        </p:nvSpPr>
        <p:spPr>
          <a:xfrm>
            <a:off x="2499160" y="1362456"/>
            <a:ext cx="643178" cy="10652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1BC83546-EB60-BF65-8B89-C9D12989A81B}"/>
              </a:ext>
            </a:extLst>
          </p:cNvPr>
          <p:cNvSpPr/>
          <p:nvPr/>
        </p:nvSpPr>
        <p:spPr>
          <a:xfrm>
            <a:off x="4978430" y="1362454"/>
            <a:ext cx="792089" cy="10652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F7555B48-BE96-331D-C24F-2A4BC7BF35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874" b="88349"/>
          <a:stretch/>
        </p:blipFill>
        <p:spPr>
          <a:xfrm>
            <a:off x="2537116" y="3106700"/>
            <a:ext cx="3744412" cy="213980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47327D84-12F2-8B0E-3DFC-637A2A7DA1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402" r="18943"/>
          <a:stretch/>
        </p:blipFill>
        <p:spPr>
          <a:xfrm>
            <a:off x="2480439" y="4234666"/>
            <a:ext cx="3741253" cy="74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9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9DD0D800-09D1-18FB-A738-211636AE0FE5}"/>
              </a:ext>
            </a:extLst>
          </p:cNvPr>
          <p:cNvGrpSpPr/>
          <p:nvPr/>
        </p:nvGrpSpPr>
        <p:grpSpPr>
          <a:xfrm>
            <a:off x="5652120" y="218480"/>
            <a:ext cx="1249606" cy="392716"/>
            <a:chOff x="2271713" y="1534581"/>
            <a:chExt cx="7050524" cy="2215783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3AC999E0-5D95-7B28-CB13-3C58E40F8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23215" y="1534581"/>
              <a:ext cx="5599022" cy="2215783"/>
            </a:xfrm>
            <a:prstGeom prst="rect">
              <a:avLst/>
            </a:prstGeom>
            <a:solidFill>
              <a:srgbClr val="CFDBEA"/>
            </a:solidFill>
          </p:spPr>
        </p:pic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6A65FDBD-B2FD-7C73-9F23-FC69FCD09BB4}"/>
                </a:ext>
              </a:extLst>
            </p:cNvPr>
            <p:cNvSpPr/>
            <p:nvPr/>
          </p:nvSpPr>
          <p:spPr>
            <a:xfrm>
              <a:off x="2271713" y="1534581"/>
              <a:ext cx="1451502" cy="2215783"/>
            </a:xfrm>
            <a:prstGeom prst="rect">
              <a:avLst/>
            </a:prstGeom>
            <a:solidFill>
              <a:srgbClr val="CFDB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217" name="Grupo 216">
            <a:extLst>
              <a:ext uri="{FF2B5EF4-FFF2-40B4-BE49-F238E27FC236}">
                <a16:creationId xmlns:a16="http://schemas.microsoft.com/office/drawing/2014/main" id="{0BEB88AF-4190-CFDF-3903-8B1693A65405}"/>
              </a:ext>
            </a:extLst>
          </p:cNvPr>
          <p:cNvGrpSpPr/>
          <p:nvPr/>
        </p:nvGrpSpPr>
        <p:grpSpPr>
          <a:xfrm>
            <a:off x="263820" y="1440045"/>
            <a:ext cx="3465555" cy="3371906"/>
            <a:chOff x="1605853" y="804513"/>
            <a:chExt cx="4086543" cy="3976113"/>
          </a:xfrm>
          <a:scene3d>
            <a:camera prst="isometricRightUp"/>
            <a:lightRig rig="threePt" dir="t"/>
          </a:scene3d>
        </p:grpSpPr>
        <p:sp>
          <p:nvSpPr>
            <p:cNvPr id="256" name="Rectángulo 255">
              <a:extLst>
                <a:ext uri="{FF2B5EF4-FFF2-40B4-BE49-F238E27FC236}">
                  <a16:creationId xmlns:a16="http://schemas.microsoft.com/office/drawing/2014/main" id="{58800794-ACA2-2777-9CCB-BAC29F53E689}"/>
                </a:ext>
              </a:extLst>
            </p:cNvPr>
            <p:cNvSpPr/>
            <p:nvPr/>
          </p:nvSpPr>
          <p:spPr>
            <a:xfrm>
              <a:off x="1605853" y="804514"/>
              <a:ext cx="718625" cy="718661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T Sans" panose="020B0503020203020204" pitchFamily="34" charset="77"/>
                </a:rPr>
                <a:t>A</a:t>
              </a:r>
            </a:p>
          </p:txBody>
        </p:sp>
        <p:sp>
          <p:nvSpPr>
            <p:cNvPr id="257" name="Rectángulo 256">
              <a:extLst>
                <a:ext uri="{FF2B5EF4-FFF2-40B4-BE49-F238E27FC236}">
                  <a16:creationId xmlns:a16="http://schemas.microsoft.com/office/drawing/2014/main" id="{125FFD59-9979-F4EE-99EA-4441CB4D443C}"/>
                </a:ext>
              </a:extLst>
            </p:cNvPr>
            <p:cNvSpPr/>
            <p:nvPr/>
          </p:nvSpPr>
          <p:spPr>
            <a:xfrm>
              <a:off x="2448064" y="804514"/>
              <a:ext cx="718625" cy="718661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T Sans" panose="020B0503020203020204" pitchFamily="34" charset="77"/>
                </a:rPr>
                <a:t>B</a:t>
              </a:r>
            </a:p>
          </p:txBody>
        </p:sp>
        <p:sp>
          <p:nvSpPr>
            <p:cNvPr id="258" name="Rectángulo 257">
              <a:extLst>
                <a:ext uri="{FF2B5EF4-FFF2-40B4-BE49-F238E27FC236}">
                  <a16:creationId xmlns:a16="http://schemas.microsoft.com/office/drawing/2014/main" id="{51023153-D412-E0ED-81B8-374E69BB201A}"/>
                </a:ext>
              </a:extLst>
            </p:cNvPr>
            <p:cNvSpPr/>
            <p:nvPr/>
          </p:nvSpPr>
          <p:spPr>
            <a:xfrm>
              <a:off x="3290275" y="804514"/>
              <a:ext cx="718625" cy="718661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T Sans" panose="020B0503020203020204" pitchFamily="34" charset="77"/>
                </a:rPr>
                <a:t>C</a:t>
              </a:r>
            </a:p>
          </p:txBody>
        </p:sp>
        <p:sp>
          <p:nvSpPr>
            <p:cNvPr id="259" name="Rectángulo 258">
              <a:extLst>
                <a:ext uri="{FF2B5EF4-FFF2-40B4-BE49-F238E27FC236}">
                  <a16:creationId xmlns:a16="http://schemas.microsoft.com/office/drawing/2014/main" id="{A25015A1-D195-2F4D-BE16-9DB73AD97391}"/>
                </a:ext>
              </a:extLst>
            </p:cNvPr>
            <p:cNvSpPr/>
            <p:nvPr/>
          </p:nvSpPr>
          <p:spPr>
            <a:xfrm>
              <a:off x="4132023" y="804514"/>
              <a:ext cx="718625" cy="718661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PT Sans" panose="020B0503020203020204" pitchFamily="34" charset="77"/>
                </a:rPr>
                <a:t>0,1,0,1…</a:t>
              </a:r>
            </a:p>
          </p:txBody>
        </p:sp>
        <p:sp>
          <p:nvSpPr>
            <p:cNvPr id="260" name="Rectángulo 259">
              <a:extLst>
                <a:ext uri="{FF2B5EF4-FFF2-40B4-BE49-F238E27FC236}">
                  <a16:creationId xmlns:a16="http://schemas.microsoft.com/office/drawing/2014/main" id="{6BD60D21-2ECE-C147-DB66-1709C2F8B6B7}"/>
                </a:ext>
              </a:extLst>
            </p:cNvPr>
            <p:cNvSpPr/>
            <p:nvPr/>
          </p:nvSpPr>
          <p:spPr>
            <a:xfrm>
              <a:off x="4973771" y="804513"/>
              <a:ext cx="718625" cy="718661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PT Sans" panose="020B0503020203020204" pitchFamily="34" charset="77"/>
                </a:rPr>
                <a:t>1,0,1,0…</a:t>
              </a:r>
            </a:p>
          </p:txBody>
        </p:sp>
        <p:sp>
          <p:nvSpPr>
            <p:cNvPr id="261" name="Rectángulo 260">
              <a:extLst>
                <a:ext uri="{FF2B5EF4-FFF2-40B4-BE49-F238E27FC236}">
                  <a16:creationId xmlns:a16="http://schemas.microsoft.com/office/drawing/2014/main" id="{55F5C07F-2AF3-8B5A-F9C3-8019904EB15A}"/>
                </a:ext>
              </a:extLst>
            </p:cNvPr>
            <p:cNvSpPr/>
            <p:nvPr/>
          </p:nvSpPr>
          <p:spPr>
            <a:xfrm>
              <a:off x="1605853" y="1618877"/>
              <a:ext cx="718625" cy="718661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T Sans" panose="020B0503020203020204" pitchFamily="34" charset="77"/>
                </a:rPr>
                <a:t>D</a:t>
              </a:r>
            </a:p>
          </p:txBody>
        </p:sp>
        <p:sp>
          <p:nvSpPr>
            <p:cNvPr id="262" name="Rectángulo 261">
              <a:extLst>
                <a:ext uri="{FF2B5EF4-FFF2-40B4-BE49-F238E27FC236}">
                  <a16:creationId xmlns:a16="http://schemas.microsoft.com/office/drawing/2014/main" id="{C5308C71-2AC9-E09E-9EA6-944930FE1735}"/>
                </a:ext>
              </a:extLst>
            </p:cNvPr>
            <p:cNvSpPr/>
            <p:nvPr/>
          </p:nvSpPr>
          <p:spPr>
            <a:xfrm>
              <a:off x="2448064" y="1618877"/>
              <a:ext cx="718625" cy="718661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T Sans" panose="020B0503020203020204" pitchFamily="34" charset="77"/>
                </a:rPr>
                <a:t>E</a:t>
              </a:r>
            </a:p>
          </p:txBody>
        </p:sp>
        <p:sp>
          <p:nvSpPr>
            <p:cNvPr id="263" name="Rectángulo 262">
              <a:extLst>
                <a:ext uri="{FF2B5EF4-FFF2-40B4-BE49-F238E27FC236}">
                  <a16:creationId xmlns:a16="http://schemas.microsoft.com/office/drawing/2014/main" id="{5ECCD85F-79CF-33A8-113F-D5333BE49FB0}"/>
                </a:ext>
              </a:extLst>
            </p:cNvPr>
            <p:cNvSpPr/>
            <p:nvPr/>
          </p:nvSpPr>
          <p:spPr>
            <a:xfrm>
              <a:off x="3290275" y="1618877"/>
              <a:ext cx="718625" cy="718661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T Sans" panose="020B0503020203020204" pitchFamily="34" charset="77"/>
                </a:rPr>
                <a:t>F</a:t>
              </a:r>
            </a:p>
          </p:txBody>
        </p:sp>
        <p:sp>
          <p:nvSpPr>
            <p:cNvPr id="264" name="Rectángulo 263">
              <a:extLst>
                <a:ext uri="{FF2B5EF4-FFF2-40B4-BE49-F238E27FC236}">
                  <a16:creationId xmlns:a16="http://schemas.microsoft.com/office/drawing/2014/main" id="{8E04DF9A-0003-9C41-E2DE-13832D3C5010}"/>
                </a:ext>
              </a:extLst>
            </p:cNvPr>
            <p:cNvSpPr/>
            <p:nvPr/>
          </p:nvSpPr>
          <p:spPr>
            <a:xfrm>
              <a:off x="4132023" y="1618877"/>
              <a:ext cx="718625" cy="718661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PT Sans" panose="020B0503020203020204" pitchFamily="34" charset="77"/>
                </a:rPr>
                <a:t>0,1,0,1…</a:t>
              </a:r>
            </a:p>
          </p:txBody>
        </p:sp>
        <p:sp>
          <p:nvSpPr>
            <p:cNvPr id="265" name="Rectángulo 264">
              <a:extLst>
                <a:ext uri="{FF2B5EF4-FFF2-40B4-BE49-F238E27FC236}">
                  <a16:creationId xmlns:a16="http://schemas.microsoft.com/office/drawing/2014/main" id="{2D5EDD70-B70B-D90E-73CB-1918FD4A3623}"/>
                </a:ext>
              </a:extLst>
            </p:cNvPr>
            <p:cNvSpPr/>
            <p:nvPr/>
          </p:nvSpPr>
          <p:spPr>
            <a:xfrm>
              <a:off x="4973771" y="1618876"/>
              <a:ext cx="718625" cy="718661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PT Sans" panose="020B0503020203020204" pitchFamily="34" charset="77"/>
                </a:rPr>
                <a:t>1,1,1,1…</a:t>
              </a:r>
            </a:p>
          </p:txBody>
        </p:sp>
        <p:sp>
          <p:nvSpPr>
            <p:cNvPr id="266" name="Rectángulo 265">
              <a:extLst>
                <a:ext uri="{FF2B5EF4-FFF2-40B4-BE49-F238E27FC236}">
                  <a16:creationId xmlns:a16="http://schemas.microsoft.com/office/drawing/2014/main" id="{AD057893-3B77-52A5-4B3E-22C277BB3D12}"/>
                </a:ext>
              </a:extLst>
            </p:cNvPr>
            <p:cNvSpPr/>
            <p:nvPr/>
          </p:nvSpPr>
          <p:spPr>
            <a:xfrm>
              <a:off x="1605853" y="2433240"/>
              <a:ext cx="718625" cy="718661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T Sans" panose="020B0503020203020204" pitchFamily="34" charset="77"/>
                </a:rPr>
                <a:t>G</a:t>
              </a:r>
            </a:p>
          </p:txBody>
        </p:sp>
        <p:sp>
          <p:nvSpPr>
            <p:cNvPr id="267" name="Rectángulo 266">
              <a:extLst>
                <a:ext uri="{FF2B5EF4-FFF2-40B4-BE49-F238E27FC236}">
                  <a16:creationId xmlns:a16="http://schemas.microsoft.com/office/drawing/2014/main" id="{EA498AA7-8ACD-579E-4D02-1F8AECAAA23B}"/>
                </a:ext>
              </a:extLst>
            </p:cNvPr>
            <p:cNvSpPr/>
            <p:nvPr/>
          </p:nvSpPr>
          <p:spPr>
            <a:xfrm>
              <a:off x="2448064" y="2433240"/>
              <a:ext cx="718625" cy="718661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T Sans" panose="020B0503020203020204" pitchFamily="34" charset="77"/>
                </a:rPr>
                <a:t>H</a:t>
              </a:r>
            </a:p>
          </p:txBody>
        </p:sp>
        <p:sp>
          <p:nvSpPr>
            <p:cNvPr id="268" name="Rectángulo 267">
              <a:extLst>
                <a:ext uri="{FF2B5EF4-FFF2-40B4-BE49-F238E27FC236}">
                  <a16:creationId xmlns:a16="http://schemas.microsoft.com/office/drawing/2014/main" id="{61AE5F91-804A-207A-9769-BCD4A01592FF}"/>
                </a:ext>
              </a:extLst>
            </p:cNvPr>
            <p:cNvSpPr/>
            <p:nvPr/>
          </p:nvSpPr>
          <p:spPr>
            <a:xfrm>
              <a:off x="3290275" y="2433240"/>
              <a:ext cx="718625" cy="718661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T Sans" panose="020B0503020203020204" pitchFamily="34" charset="77"/>
                </a:rPr>
                <a:t>I</a:t>
              </a:r>
            </a:p>
          </p:txBody>
        </p:sp>
        <p:sp>
          <p:nvSpPr>
            <p:cNvPr id="269" name="Rectángulo 268">
              <a:extLst>
                <a:ext uri="{FF2B5EF4-FFF2-40B4-BE49-F238E27FC236}">
                  <a16:creationId xmlns:a16="http://schemas.microsoft.com/office/drawing/2014/main" id="{BAB022EF-D876-5074-167A-FA301F5763AC}"/>
                </a:ext>
              </a:extLst>
            </p:cNvPr>
            <p:cNvSpPr/>
            <p:nvPr/>
          </p:nvSpPr>
          <p:spPr>
            <a:xfrm>
              <a:off x="4132023" y="2433240"/>
              <a:ext cx="718625" cy="718661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PT Sans" panose="020B0503020203020204" pitchFamily="34" charset="77"/>
                </a:rPr>
                <a:t>0,0,0,0…</a:t>
              </a:r>
            </a:p>
          </p:txBody>
        </p:sp>
        <p:sp>
          <p:nvSpPr>
            <p:cNvPr id="270" name="Rectángulo 269">
              <a:extLst>
                <a:ext uri="{FF2B5EF4-FFF2-40B4-BE49-F238E27FC236}">
                  <a16:creationId xmlns:a16="http://schemas.microsoft.com/office/drawing/2014/main" id="{68936931-2DA3-962B-ABD0-6669CC1EFD94}"/>
                </a:ext>
              </a:extLst>
            </p:cNvPr>
            <p:cNvSpPr/>
            <p:nvPr/>
          </p:nvSpPr>
          <p:spPr>
            <a:xfrm>
              <a:off x="4973771" y="2433239"/>
              <a:ext cx="718625" cy="718661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PT Sans" panose="020B0503020203020204" pitchFamily="34" charset="77"/>
                </a:rPr>
                <a:t>1,1,1,1…</a:t>
              </a:r>
            </a:p>
          </p:txBody>
        </p:sp>
        <p:sp>
          <p:nvSpPr>
            <p:cNvPr id="271" name="Rectángulo 270">
              <a:extLst>
                <a:ext uri="{FF2B5EF4-FFF2-40B4-BE49-F238E27FC236}">
                  <a16:creationId xmlns:a16="http://schemas.microsoft.com/office/drawing/2014/main" id="{6167F1D3-FD31-4662-BB03-4BBB91A2225D}"/>
                </a:ext>
              </a:extLst>
            </p:cNvPr>
            <p:cNvSpPr/>
            <p:nvPr/>
          </p:nvSpPr>
          <p:spPr>
            <a:xfrm>
              <a:off x="1605853" y="3247603"/>
              <a:ext cx="718625" cy="718661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PT Sans" panose="020B0503020203020204" pitchFamily="34" charset="77"/>
                </a:rPr>
                <a:t>0,0,0,0..</a:t>
              </a:r>
            </a:p>
          </p:txBody>
        </p:sp>
        <p:sp>
          <p:nvSpPr>
            <p:cNvPr id="272" name="Rectángulo 271">
              <a:extLst>
                <a:ext uri="{FF2B5EF4-FFF2-40B4-BE49-F238E27FC236}">
                  <a16:creationId xmlns:a16="http://schemas.microsoft.com/office/drawing/2014/main" id="{8CAC1C91-499D-03AD-A3A4-108BB507E806}"/>
                </a:ext>
              </a:extLst>
            </p:cNvPr>
            <p:cNvSpPr/>
            <p:nvPr/>
          </p:nvSpPr>
          <p:spPr>
            <a:xfrm>
              <a:off x="2448064" y="3247603"/>
              <a:ext cx="718625" cy="718661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PT Sans" panose="020B0503020203020204" pitchFamily="34" charset="77"/>
                </a:rPr>
                <a:t>1,1,1,1…</a:t>
              </a:r>
            </a:p>
          </p:txBody>
        </p:sp>
        <p:sp>
          <p:nvSpPr>
            <p:cNvPr id="273" name="Rectángulo 272">
              <a:extLst>
                <a:ext uri="{FF2B5EF4-FFF2-40B4-BE49-F238E27FC236}">
                  <a16:creationId xmlns:a16="http://schemas.microsoft.com/office/drawing/2014/main" id="{03BA1536-D06C-7A81-21E5-7D1FD8A5A634}"/>
                </a:ext>
              </a:extLst>
            </p:cNvPr>
            <p:cNvSpPr/>
            <p:nvPr/>
          </p:nvSpPr>
          <p:spPr>
            <a:xfrm>
              <a:off x="3290275" y="3247603"/>
              <a:ext cx="718625" cy="718661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PT Sans" panose="020B0503020203020204" pitchFamily="34" charset="77"/>
                </a:rPr>
                <a:t>0,1,0,1…</a:t>
              </a:r>
            </a:p>
          </p:txBody>
        </p:sp>
        <p:sp>
          <p:nvSpPr>
            <p:cNvPr id="274" name="Rectángulo 273">
              <a:extLst>
                <a:ext uri="{FF2B5EF4-FFF2-40B4-BE49-F238E27FC236}">
                  <a16:creationId xmlns:a16="http://schemas.microsoft.com/office/drawing/2014/main" id="{7AA706E8-C5F9-A553-A807-EFC5C9997F59}"/>
                </a:ext>
              </a:extLst>
            </p:cNvPr>
            <p:cNvSpPr/>
            <p:nvPr/>
          </p:nvSpPr>
          <p:spPr>
            <a:xfrm>
              <a:off x="4132023" y="3247603"/>
              <a:ext cx="718625" cy="718661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PT Sans" panose="020B0503020203020204" pitchFamily="34" charset="77"/>
                </a:rPr>
                <a:t>0,1,0,0…</a:t>
              </a:r>
            </a:p>
          </p:txBody>
        </p:sp>
        <p:sp>
          <p:nvSpPr>
            <p:cNvPr id="275" name="Rectángulo 274">
              <a:extLst>
                <a:ext uri="{FF2B5EF4-FFF2-40B4-BE49-F238E27FC236}">
                  <a16:creationId xmlns:a16="http://schemas.microsoft.com/office/drawing/2014/main" id="{0236747A-E5C9-A3A3-9C64-D5F6E599C506}"/>
                </a:ext>
              </a:extLst>
            </p:cNvPr>
            <p:cNvSpPr/>
            <p:nvPr/>
          </p:nvSpPr>
          <p:spPr>
            <a:xfrm>
              <a:off x="4973771" y="3247602"/>
              <a:ext cx="718625" cy="718661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PT Sans" panose="020B0503020203020204" pitchFamily="34" charset="77"/>
                </a:rPr>
                <a:t>0,0,0,1…</a:t>
              </a:r>
            </a:p>
          </p:txBody>
        </p:sp>
        <p:sp>
          <p:nvSpPr>
            <p:cNvPr id="276" name="Rectángulo 275">
              <a:extLst>
                <a:ext uri="{FF2B5EF4-FFF2-40B4-BE49-F238E27FC236}">
                  <a16:creationId xmlns:a16="http://schemas.microsoft.com/office/drawing/2014/main" id="{722BCD51-9B17-4AE7-E01C-C98D0A5FCEF8}"/>
                </a:ext>
              </a:extLst>
            </p:cNvPr>
            <p:cNvSpPr/>
            <p:nvPr/>
          </p:nvSpPr>
          <p:spPr>
            <a:xfrm>
              <a:off x="1605853" y="4061965"/>
              <a:ext cx="718625" cy="718661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PT Sans" panose="020B0503020203020204" pitchFamily="34" charset="77"/>
                </a:rPr>
                <a:t>0,0,0,0…</a:t>
              </a:r>
            </a:p>
          </p:txBody>
        </p:sp>
        <p:sp>
          <p:nvSpPr>
            <p:cNvPr id="277" name="Rectángulo 276">
              <a:extLst>
                <a:ext uri="{FF2B5EF4-FFF2-40B4-BE49-F238E27FC236}">
                  <a16:creationId xmlns:a16="http://schemas.microsoft.com/office/drawing/2014/main" id="{A79F2A63-DC98-C17E-5099-8030A65B1A6C}"/>
                </a:ext>
              </a:extLst>
            </p:cNvPr>
            <p:cNvSpPr/>
            <p:nvPr/>
          </p:nvSpPr>
          <p:spPr>
            <a:xfrm>
              <a:off x="2448064" y="4061965"/>
              <a:ext cx="718625" cy="718661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PT Sans" panose="020B0503020203020204" pitchFamily="34" charset="77"/>
                </a:rPr>
                <a:t>0,0,1,0…</a:t>
              </a:r>
            </a:p>
          </p:txBody>
        </p:sp>
        <p:sp>
          <p:nvSpPr>
            <p:cNvPr id="278" name="Rectángulo 277">
              <a:extLst>
                <a:ext uri="{FF2B5EF4-FFF2-40B4-BE49-F238E27FC236}">
                  <a16:creationId xmlns:a16="http://schemas.microsoft.com/office/drawing/2014/main" id="{03807BBF-8687-C409-AA78-EB75C5480C29}"/>
                </a:ext>
              </a:extLst>
            </p:cNvPr>
            <p:cNvSpPr/>
            <p:nvPr/>
          </p:nvSpPr>
          <p:spPr>
            <a:xfrm>
              <a:off x="3290275" y="4061965"/>
              <a:ext cx="718625" cy="718661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PT Sans" panose="020B0503020203020204" pitchFamily="34" charset="77"/>
                </a:rPr>
                <a:t>1,0,1,1…</a:t>
              </a:r>
            </a:p>
          </p:txBody>
        </p:sp>
        <p:sp>
          <p:nvSpPr>
            <p:cNvPr id="279" name="Rectángulo 278">
              <a:extLst>
                <a:ext uri="{FF2B5EF4-FFF2-40B4-BE49-F238E27FC236}">
                  <a16:creationId xmlns:a16="http://schemas.microsoft.com/office/drawing/2014/main" id="{A5D305E6-8DD3-6D0B-45CA-952BE3951D87}"/>
                </a:ext>
              </a:extLst>
            </p:cNvPr>
            <p:cNvSpPr/>
            <p:nvPr/>
          </p:nvSpPr>
          <p:spPr>
            <a:xfrm>
              <a:off x="4132023" y="4061965"/>
              <a:ext cx="718625" cy="718661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PT Sans" panose="020B0503020203020204" pitchFamily="34" charset="77"/>
                </a:rPr>
                <a:t>0,1,0,1…</a:t>
              </a:r>
            </a:p>
          </p:txBody>
        </p:sp>
        <p:sp>
          <p:nvSpPr>
            <p:cNvPr id="280" name="Rectángulo 279">
              <a:extLst>
                <a:ext uri="{FF2B5EF4-FFF2-40B4-BE49-F238E27FC236}">
                  <a16:creationId xmlns:a16="http://schemas.microsoft.com/office/drawing/2014/main" id="{9528A890-990E-CA5E-0FC2-BF610650F91E}"/>
                </a:ext>
              </a:extLst>
            </p:cNvPr>
            <p:cNvSpPr/>
            <p:nvPr/>
          </p:nvSpPr>
          <p:spPr>
            <a:xfrm>
              <a:off x="4973771" y="4061964"/>
              <a:ext cx="718625" cy="718661"/>
            </a:xfrm>
            <a:prstGeom prst="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PT Sans" panose="020B0503020203020204" pitchFamily="34" charset="77"/>
                </a:rPr>
                <a:t>0,0,0,1…</a:t>
              </a:r>
            </a:p>
          </p:txBody>
        </p:sp>
      </p:grpSp>
      <p:grpSp>
        <p:nvGrpSpPr>
          <p:cNvPr id="218" name="Grupo 217">
            <a:extLst>
              <a:ext uri="{FF2B5EF4-FFF2-40B4-BE49-F238E27FC236}">
                <a16:creationId xmlns:a16="http://schemas.microsoft.com/office/drawing/2014/main" id="{8C8D4280-3F76-94EE-09FD-58116EA02B48}"/>
              </a:ext>
            </a:extLst>
          </p:cNvPr>
          <p:cNvGrpSpPr/>
          <p:nvPr/>
        </p:nvGrpSpPr>
        <p:grpSpPr>
          <a:xfrm>
            <a:off x="3728028" y="1883839"/>
            <a:ext cx="1477017" cy="1470500"/>
            <a:chOff x="7200768" y="804511"/>
            <a:chExt cx="1741682" cy="1733997"/>
          </a:xfrm>
          <a:scene3d>
            <a:camera prst="isometricRightUp"/>
            <a:lightRig rig="threePt" dir="t"/>
          </a:scene3d>
        </p:grpSpPr>
        <p:sp>
          <p:nvSpPr>
            <p:cNvPr id="247" name="Rectángulo 246">
              <a:extLst>
                <a:ext uri="{FF2B5EF4-FFF2-40B4-BE49-F238E27FC236}">
                  <a16:creationId xmlns:a16="http://schemas.microsoft.com/office/drawing/2014/main" id="{158A5FDC-1D57-4FB1-1B28-CD92A7D2374F}"/>
                </a:ext>
              </a:extLst>
            </p:cNvPr>
            <p:cNvSpPr/>
            <p:nvPr/>
          </p:nvSpPr>
          <p:spPr>
            <a:xfrm>
              <a:off x="7200768" y="804511"/>
              <a:ext cx="540160" cy="538513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T Sans" panose="020B0503020203020204" pitchFamily="34" charset="77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248" name="Rectángulo 247">
              <a:extLst>
                <a:ext uri="{FF2B5EF4-FFF2-40B4-BE49-F238E27FC236}">
                  <a16:creationId xmlns:a16="http://schemas.microsoft.com/office/drawing/2014/main" id="{69C55D3E-854E-A032-527E-8386BF95BF20}"/>
                </a:ext>
              </a:extLst>
            </p:cNvPr>
            <p:cNvSpPr/>
            <p:nvPr/>
          </p:nvSpPr>
          <p:spPr>
            <a:xfrm>
              <a:off x="7801529" y="804511"/>
              <a:ext cx="540160" cy="538513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T Sans" panose="020B0503020203020204" pitchFamily="34" charset="77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49" name="Rectángulo 248">
              <a:extLst>
                <a:ext uri="{FF2B5EF4-FFF2-40B4-BE49-F238E27FC236}">
                  <a16:creationId xmlns:a16="http://schemas.microsoft.com/office/drawing/2014/main" id="{962BE53C-8E7B-86D9-EF80-E6CD40EC28A9}"/>
                </a:ext>
              </a:extLst>
            </p:cNvPr>
            <p:cNvSpPr/>
            <p:nvPr/>
          </p:nvSpPr>
          <p:spPr>
            <a:xfrm>
              <a:off x="8402290" y="804511"/>
              <a:ext cx="540160" cy="538513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T Sans" panose="020B0503020203020204" pitchFamily="34" charset="77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250" name="Rectángulo 249">
              <a:extLst>
                <a:ext uri="{FF2B5EF4-FFF2-40B4-BE49-F238E27FC236}">
                  <a16:creationId xmlns:a16="http://schemas.microsoft.com/office/drawing/2014/main" id="{B69A27A3-0C95-5BBE-6D5B-932151A52EB6}"/>
                </a:ext>
              </a:extLst>
            </p:cNvPr>
            <p:cNvSpPr/>
            <p:nvPr/>
          </p:nvSpPr>
          <p:spPr>
            <a:xfrm>
              <a:off x="7200768" y="1402253"/>
              <a:ext cx="540160" cy="538513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T Sans" panose="020B0503020203020204" pitchFamily="34" charset="77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251" name="Rectángulo 250">
              <a:extLst>
                <a:ext uri="{FF2B5EF4-FFF2-40B4-BE49-F238E27FC236}">
                  <a16:creationId xmlns:a16="http://schemas.microsoft.com/office/drawing/2014/main" id="{0A4F50D4-BEAA-5D7F-F445-85669F84D5CA}"/>
                </a:ext>
              </a:extLst>
            </p:cNvPr>
            <p:cNvSpPr/>
            <p:nvPr/>
          </p:nvSpPr>
          <p:spPr>
            <a:xfrm>
              <a:off x="7801529" y="1402253"/>
              <a:ext cx="540160" cy="538513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PT Sans" panose="020B0503020203020204" pitchFamily="34" charset="77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252" name="Rectángulo 251">
              <a:extLst>
                <a:ext uri="{FF2B5EF4-FFF2-40B4-BE49-F238E27FC236}">
                  <a16:creationId xmlns:a16="http://schemas.microsoft.com/office/drawing/2014/main" id="{D17B7779-D6C4-5F55-2EAB-CD1C7E2468A1}"/>
                </a:ext>
              </a:extLst>
            </p:cNvPr>
            <p:cNvSpPr/>
            <p:nvPr/>
          </p:nvSpPr>
          <p:spPr>
            <a:xfrm>
              <a:off x="8402290" y="1402253"/>
              <a:ext cx="540160" cy="538513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T Sans" panose="020B0503020203020204" pitchFamily="34" charset="77"/>
                  <a:cs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253" name="Rectángulo 252">
              <a:extLst>
                <a:ext uri="{FF2B5EF4-FFF2-40B4-BE49-F238E27FC236}">
                  <a16:creationId xmlns:a16="http://schemas.microsoft.com/office/drawing/2014/main" id="{3AF5A367-C636-6222-FC10-597F058B7B83}"/>
                </a:ext>
              </a:extLst>
            </p:cNvPr>
            <p:cNvSpPr/>
            <p:nvPr/>
          </p:nvSpPr>
          <p:spPr>
            <a:xfrm>
              <a:off x="7200768" y="1999995"/>
              <a:ext cx="540160" cy="538513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T Sans" panose="020B0503020203020204" pitchFamily="34" charset="77"/>
                  <a:cs typeface="Times New Roman" panose="02020603050405020304" pitchFamily="18" charset="0"/>
                </a:rPr>
                <a:t>g</a:t>
              </a:r>
            </a:p>
          </p:txBody>
        </p:sp>
        <p:sp>
          <p:nvSpPr>
            <p:cNvPr id="254" name="Rectángulo 253">
              <a:extLst>
                <a:ext uri="{FF2B5EF4-FFF2-40B4-BE49-F238E27FC236}">
                  <a16:creationId xmlns:a16="http://schemas.microsoft.com/office/drawing/2014/main" id="{64CD0C75-F238-9FAF-8D4D-45EC4619EA5C}"/>
                </a:ext>
              </a:extLst>
            </p:cNvPr>
            <p:cNvSpPr/>
            <p:nvPr/>
          </p:nvSpPr>
          <p:spPr>
            <a:xfrm>
              <a:off x="7801529" y="1999995"/>
              <a:ext cx="540160" cy="538513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T Sans" panose="020B0503020203020204" pitchFamily="34" charset="77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255" name="Rectángulo 254">
              <a:extLst>
                <a:ext uri="{FF2B5EF4-FFF2-40B4-BE49-F238E27FC236}">
                  <a16:creationId xmlns:a16="http://schemas.microsoft.com/office/drawing/2014/main" id="{F426E2B1-760F-84AB-F8B6-60074A1885B8}"/>
                </a:ext>
              </a:extLst>
            </p:cNvPr>
            <p:cNvSpPr/>
            <p:nvPr/>
          </p:nvSpPr>
          <p:spPr>
            <a:xfrm>
              <a:off x="8402290" y="1999995"/>
              <a:ext cx="540160" cy="538513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T Sans" panose="020B0503020203020204" pitchFamily="34" charset="77"/>
                  <a:cs typeface="Times New Roman" panose="02020603050405020304" pitchFamily="18" charset="0"/>
                </a:rPr>
                <a:t>i</a:t>
              </a:r>
            </a:p>
          </p:txBody>
        </p:sp>
      </p:grpSp>
      <p:grpSp>
        <p:nvGrpSpPr>
          <p:cNvPr id="219" name="Grupo 218">
            <a:extLst>
              <a:ext uri="{FF2B5EF4-FFF2-40B4-BE49-F238E27FC236}">
                <a16:creationId xmlns:a16="http://schemas.microsoft.com/office/drawing/2014/main" id="{F7A0CF79-1167-EBF2-EC0B-398A0B2A9FDD}"/>
              </a:ext>
            </a:extLst>
          </p:cNvPr>
          <p:cNvGrpSpPr/>
          <p:nvPr/>
        </p:nvGrpSpPr>
        <p:grpSpPr>
          <a:xfrm>
            <a:off x="5611337" y="1737317"/>
            <a:ext cx="1477017" cy="1470500"/>
            <a:chOff x="7200768" y="804511"/>
            <a:chExt cx="1741682" cy="1733997"/>
          </a:xfr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  <a:scene3d>
            <a:camera prst="isometricRightUp"/>
            <a:lightRig rig="threePt" dir="t"/>
          </a:scene3d>
        </p:grpSpPr>
        <p:sp>
          <p:nvSpPr>
            <p:cNvPr id="238" name="Rectángulo 237">
              <a:extLst>
                <a:ext uri="{FF2B5EF4-FFF2-40B4-BE49-F238E27FC236}">
                  <a16:creationId xmlns:a16="http://schemas.microsoft.com/office/drawing/2014/main" id="{AF136D56-49B4-CA29-3833-270DF2B968CD}"/>
                </a:ext>
              </a:extLst>
            </p:cNvPr>
            <p:cNvSpPr/>
            <p:nvPr/>
          </p:nvSpPr>
          <p:spPr>
            <a:xfrm>
              <a:off x="7200768" y="804511"/>
              <a:ext cx="540160" cy="538513"/>
            </a:xfrm>
            <a:prstGeom prst="rect">
              <a:avLst/>
            </a:prstGeom>
            <a:grpFill/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PT Sans" panose="020B0503020203020204" pitchFamily="34" charset="77"/>
              </a:endParaRPr>
            </a:p>
          </p:txBody>
        </p:sp>
        <p:sp>
          <p:nvSpPr>
            <p:cNvPr id="239" name="Rectángulo 238">
              <a:extLst>
                <a:ext uri="{FF2B5EF4-FFF2-40B4-BE49-F238E27FC236}">
                  <a16:creationId xmlns:a16="http://schemas.microsoft.com/office/drawing/2014/main" id="{4329A13B-F5FB-CDE2-FED6-72C3A4E901B7}"/>
                </a:ext>
              </a:extLst>
            </p:cNvPr>
            <p:cNvSpPr/>
            <p:nvPr/>
          </p:nvSpPr>
          <p:spPr>
            <a:xfrm>
              <a:off x="7801529" y="804511"/>
              <a:ext cx="540160" cy="538513"/>
            </a:xfrm>
            <a:prstGeom prst="rect">
              <a:avLst/>
            </a:prstGeom>
            <a:grpFill/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PT Sans" panose="020B0503020203020204" pitchFamily="34" charset="77"/>
                </a:rPr>
                <a:t>0,1,0..</a:t>
              </a:r>
            </a:p>
          </p:txBody>
        </p:sp>
        <p:sp>
          <p:nvSpPr>
            <p:cNvPr id="240" name="Rectángulo 239">
              <a:extLst>
                <a:ext uri="{FF2B5EF4-FFF2-40B4-BE49-F238E27FC236}">
                  <a16:creationId xmlns:a16="http://schemas.microsoft.com/office/drawing/2014/main" id="{BA6E6575-2824-3888-5231-07C1CC1EBB5D}"/>
                </a:ext>
              </a:extLst>
            </p:cNvPr>
            <p:cNvSpPr/>
            <p:nvPr/>
          </p:nvSpPr>
          <p:spPr>
            <a:xfrm>
              <a:off x="8402290" y="804511"/>
              <a:ext cx="540160" cy="538513"/>
            </a:xfrm>
            <a:prstGeom prst="rect">
              <a:avLst/>
            </a:prstGeom>
            <a:grpFill/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PT Sans" panose="020B0503020203020204" pitchFamily="34" charset="77"/>
                </a:rPr>
                <a:t>0,1,0..</a:t>
              </a:r>
            </a:p>
          </p:txBody>
        </p:sp>
        <p:sp>
          <p:nvSpPr>
            <p:cNvPr id="241" name="Rectángulo 240">
              <a:extLst>
                <a:ext uri="{FF2B5EF4-FFF2-40B4-BE49-F238E27FC236}">
                  <a16:creationId xmlns:a16="http://schemas.microsoft.com/office/drawing/2014/main" id="{A611B808-6483-0FB3-78EB-19F328450FC3}"/>
                </a:ext>
              </a:extLst>
            </p:cNvPr>
            <p:cNvSpPr/>
            <p:nvPr/>
          </p:nvSpPr>
          <p:spPr>
            <a:xfrm>
              <a:off x="7200768" y="1402253"/>
              <a:ext cx="540160" cy="538513"/>
            </a:xfrm>
            <a:prstGeom prst="rect">
              <a:avLst/>
            </a:prstGeom>
            <a:grpFill/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PT Sans" panose="020B0503020203020204" pitchFamily="34" charset="77"/>
                </a:rPr>
                <a:t>0,1,1..</a:t>
              </a:r>
            </a:p>
          </p:txBody>
        </p:sp>
        <p:sp>
          <p:nvSpPr>
            <p:cNvPr id="242" name="Rectángulo 241">
              <a:extLst>
                <a:ext uri="{FF2B5EF4-FFF2-40B4-BE49-F238E27FC236}">
                  <a16:creationId xmlns:a16="http://schemas.microsoft.com/office/drawing/2014/main" id="{4FF99B4E-4426-765A-BBB4-177D131CC342}"/>
                </a:ext>
              </a:extLst>
            </p:cNvPr>
            <p:cNvSpPr/>
            <p:nvPr/>
          </p:nvSpPr>
          <p:spPr>
            <a:xfrm>
              <a:off x="7801529" y="1402253"/>
              <a:ext cx="540160" cy="538513"/>
            </a:xfrm>
            <a:prstGeom prst="rect">
              <a:avLst/>
            </a:prstGeom>
            <a:grpFill/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PT Sans" panose="020B0503020203020204" pitchFamily="34" charset="77"/>
                </a:rPr>
                <a:t>0,0,1..</a:t>
              </a:r>
            </a:p>
          </p:txBody>
        </p:sp>
        <p:sp>
          <p:nvSpPr>
            <p:cNvPr id="243" name="Rectángulo 242">
              <a:extLst>
                <a:ext uri="{FF2B5EF4-FFF2-40B4-BE49-F238E27FC236}">
                  <a16:creationId xmlns:a16="http://schemas.microsoft.com/office/drawing/2014/main" id="{0AFCDBFE-232A-8A12-E926-E9F97DC48ADB}"/>
                </a:ext>
              </a:extLst>
            </p:cNvPr>
            <p:cNvSpPr/>
            <p:nvPr/>
          </p:nvSpPr>
          <p:spPr>
            <a:xfrm>
              <a:off x="8402290" y="1402253"/>
              <a:ext cx="540160" cy="538513"/>
            </a:xfrm>
            <a:prstGeom prst="rect">
              <a:avLst/>
            </a:prstGeom>
            <a:grpFill/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PT Sans" panose="020B0503020203020204" pitchFamily="34" charset="77"/>
                </a:rPr>
                <a:t>0,0,1..</a:t>
              </a:r>
            </a:p>
          </p:txBody>
        </p:sp>
        <p:sp>
          <p:nvSpPr>
            <p:cNvPr id="244" name="Rectángulo 243">
              <a:extLst>
                <a:ext uri="{FF2B5EF4-FFF2-40B4-BE49-F238E27FC236}">
                  <a16:creationId xmlns:a16="http://schemas.microsoft.com/office/drawing/2014/main" id="{01F1BDA6-6C0A-63F3-9CB0-614B2EFD8EC2}"/>
                </a:ext>
              </a:extLst>
            </p:cNvPr>
            <p:cNvSpPr/>
            <p:nvPr/>
          </p:nvSpPr>
          <p:spPr>
            <a:xfrm>
              <a:off x="7200768" y="1999995"/>
              <a:ext cx="540160" cy="538513"/>
            </a:xfrm>
            <a:prstGeom prst="rect">
              <a:avLst/>
            </a:prstGeom>
            <a:grpFill/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PT Sans" panose="020B0503020203020204" pitchFamily="34" charset="77"/>
                </a:rPr>
                <a:t>1,1,1..</a:t>
              </a:r>
            </a:p>
          </p:txBody>
        </p:sp>
        <p:sp>
          <p:nvSpPr>
            <p:cNvPr id="245" name="Rectángulo 244">
              <a:extLst>
                <a:ext uri="{FF2B5EF4-FFF2-40B4-BE49-F238E27FC236}">
                  <a16:creationId xmlns:a16="http://schemas.microsoft.com/office/drawing/2014/main" id="{D23065B7-6127-7CE9-0C20-E0CAF4C3CDDF}"/>
                </a:ext>
              </a:extLst>
            </p:cNvPr>
            <p:cNvSpPr/>
            <p:nvPr/>
          </p:nvSpPr>
          <p:spPr>
            <a:xfrm>
              <a:off x="7801529" y="1999995"/>
              <a:ext cx="540160" cy="538513"/>
            </a:xfrm>
            <a:prstGeom prst="rect">
              <a:avLst/>
            </a:prstGeom>
            <a:grpFill/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PT Sans" panose="020B0503020203020204" pitchFamily="34" charset="77"/>
                </a:rPr>
                <a:t>0,0,0..</a:t>
              </a:r>
            </a:p>
          </p:txBody>
        </p:sp>
        <p:sp>
          <p:nvSpPr>
            <p:cNvPr id="246" name="Rectángulo 245">
              <a:extLst>
                <a:ext uri="{FF2B5EF4-FFF2-40B4-BE49-F238E27FC236}">
                  <a16:creationId xmlns:a16="http://schemas.microsoft.com/office/drawing/2014/main" id="{5AECC991-BBA3-6456-D355-A3DF47B44DB2}"/>
                </a:ext>
              </a:extLst>
            </p:cNvPr>
            <p:cNvSpPr/>
            <p:nvPr/>
          </p:nvSpPr>
          <p:spPr>
            <a:xfrm>
              <a:off x="8402290" y="1999995"/>
              <a:ext cx="540160" cy="538513"/>
            </a:xfrm>
            <a:prstGeom prst="rect">
              <a:avLst/>
            </a:prstGeom>
            <a:grpFill/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PT Sans" panose="020B0503020203020204" pitchFamily="34" charset="77"/>
                </a:rPr>
                <a:t>1,0,1..</a:t>
              </a:r>
            </a:p>
          </p:txBody>
        </p:sp>
      </p:grpSp>
      <p:cxnSp>
        <p:nvCxnSpPr>
          <p:cNvPr id="220" name="Conector recto 219">
            <a:extLst>
              <a:ext uri="{FF2B5EF4-FFF2-40B4-BE49-F238E27FC236}">
                <a16:creationId xmlns:a16="http://schemas.microsoft.com/office/drawing/2014/main" id="{C9F6CA62-0DE2-0D90-D087-889FF63A3E48}"/>
              </a:ext>
            </a:extLst>
          </p:cNvPr>
          <p:cNvCxnSpPr>
            <a:cxnSpLocks/>
          </p:cNvCxnSpPr>
          <p:nvPr/>
        </p:nvCxnSpPr>
        <p:spPr>
          <a:xfrm flipV="1">
            <a:off x="1200811" y="2097980"/>
            <a:ext cx="3139864" cy="229391"/>
          </a:xfrm>
          <a:prstGeom prst="line">
            <a:avLst/>
          </a:prstGeom>
          <a:noFill/>
          <a:ln w="28575" cap="flat" cmpd="sng" algn="ctr">
            <a:solidFill>
              <a:srgbClr val="ED7D3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21" name="Forma libre 220">
            <a:extLst>
              <a:ext uri="{FF2B5EF4-FFF2-40B4-BE49-F238E27FC236}">
                <a16:creationId xmlns:a16="http://schemas.microsoft.com/office/drawing/2014/main" id="{2F1AC53F-1AE0-7736-B7D0-5FE46EF70732}"/>
              </a:ext>
            </a:extLst>
          </p:cNvPr>
          <p:cNvSpPr/>
          <p:nvPr/>
        </p:nvSpPr>
        <p:spPr>
          <a:xfrm>
            <a:off x="4134432" y="2275314"/>
            <a:ext cx="1851459" cy="108202"/>
          </a:xfrm>
          <a:custGeom>
            <a:avLst/>
            <a:gdLst>
              <a:gd name="connsiteX0" fmla="*/ 2183219 w 2183219"/>
              <a:gd name="connsiteY0" fmla="*/ 0 h 127590"/>
              <a:gd name="connsiteX1" fmla="*/ 0 w 2183219"/>
              <a:gd name="connsiteY1" fmla="*/ 127590 h 12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83219" h="127590">
                <a:moveTo>
                  <a:pt x="2183219" y="0"/>
                </a:moveTo>
                <a:lnTo>
                  <a:pt x="0" y="127590"/>
                </a:lnTo>
              </a:path>
            </a:pathLst>
          </a:custGeom>
          <a:noFill/>
          <a:ln w="28575" cap="flat" cmpd="sng" algn="ctr">
            <a:solidFill>
              <a:srgbClr val="ED7D3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T Sans" panose="020B0503020203020204" pitchFamily="34" charset="77"/>
            </a:endParaRPr>
          </a:p>
        </p:txBody>
      </p:sp>
      <p:sp>
        <p:nvSpPr>
          <p:cNvPr id="222" name="Forma libre 221">
            <a:extLst>
              <a:ext uri="{FF2B5EF4-FFF2-40B4-BE49-F238E27FC236}">
                <a16:creationId xmlns:a16="http://schemas.microsoft.com/office/drawing/2014/main" id="{0C98835D-5B9E-5B92-DE17-0EC3785EB79B}"/>
              </a:ext>
            </a:extLst>
          </p:cNvPr>
          <p:cNvSpPr/>
          <p:nvPr/>
        </p:nvSpPr>
        <p:spPr>
          <a:xfrm>
            <a:off x="524103" y="2352703"/>
            <a:ext cx="3411958" cy="223456"/>
          </a:xfrm>
          <a:custGeom>
            <a:avLst/>
            <a:gdLst>
              <a:gd name="connsiteX0" fmla="*/ 4023342 w 4023342"/>
              <a:gd name="connsiteY0" fmla="*/ 42530 h 248428"/>
              <a:gd name="connsiteX1" fmla="*/ 216886 w 4023342"/>
              <a:gd name="connsiteY1" fmla="*/ 248093 h 248428"/>
              <a:gd name="connsiteX2" fmla="*/ 443714 w 4023342"/>
              <a:gd name="connsiteY2" fmla="*/ 0 h 248428"/>
              <a:gd name="connsiteX3" fmla="*/ 443714 w 4023342"/>
              <a:gd name="connsiteY3" fmla="*/ 0 h 248428"/>
              <a:gd name="connsiteX4" fmla="*/ 464979 w 4023342"/>
              <a:gd name="connsiteY4" fmla="*/ 0 h 2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3342" h="248428">
                <a:moveTo>
                  <a:pt x="4023342" y="42530"/>
                </a:moveTo>
                <a:cubicBezTo>
                  <a:pt x="2418416" y="148855"/>
                  <a:pt x="813491" y="255181"/>
                  <a:pt x="216886" y="248093"/>
                </a:cubicBezTo>
                <a:cubicBezTo>
                  <a:pt x="-379719" y="241005"/>
                  <a:pt x="443714" y="0"/>
                  <a:pt x="443714" y="0"/>
                </a:cubicBezTo>
                <a:lnTo>
                  <a:pt x="443714" y="0"/>
                </a:lnTo>
                <a:lnTo>
                  <a:pt x="464979" y="0"/>
                </a:lnTo>
              </a:path>
            </a:pathLst>
          </a:custGeom>
          <a:noFill/>
          <a:ln w="28575" cap="flat" cmpd="sng" algn="ctr">
            <a:solidFill>
              <a:srgbClr val="ED7D3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T Sans" panose="020B0503020203020204" pitchFamily="34" charset="77"/>
            </a:endParaRPr>
          </a:p>
        </p:txBody>
      </p:sp>
      <p:sp>
        <p:nvSpPr>
          <p:cNvPr id="223" name="Forma libre 222">
            <a:extLst>
              <a:ext uri="{FF2B5EF4-FFF2-40B4-BE49-F238E27FC236}">
                <a16:creationId xmlns:a16="http://schemas.microsoft.com/office/drawing/2014/main" id="{825C7B1D-45A2-4C90-AF18-B3C2A7BB162C}"/>
              </a:ext>
            </a:extLst>
          </p:cNvPr>
          <p:cNvSpPr/>
          <p:nvPr/>
        </p:nvSpPr>
        <p:spPr>
          <a:xfrm>
            <a:off x="4534692" y="1919998"/>
            <a:ext cx="845052" cy="183263"/>
          </a:xfrm>
          <a:custGeom>
            <a:avLst/>
            <a:gdLst>
              <a:gd name="connsiteX0" fmla="*/ 0 w 996476"/>
              <a:gd name="connsiteY0" fmla="*/ 216102 h 216102"/>
              <a:gd name="connsiteX1" fmla="*/ 769434 w 996476"/>
              <a:gd name="connsiteY1" fmla="*/ 160346 h 216102"/>
              <a:gd name="connsiteX2" fmla="*/ 981307 w 996476"/>
              <a:gd name="connsiteY2" fmla="*/ 15380 h 216102"/>
              <a:gd name="connsiteX3" fmla="*/ 434897 w 996476"/>
              <a:gd name="connsiteY3" fmla="*/ 4228 h 216102"/>
              <a:gd name="connsiteX4" fmla="*/ 434897 w 996476"/>
              <a:gd name="connsiteY4" fmla="*/ 4228 h 216102"/>
              <a:gd name="connsiteX5" fmla="*/ 434897 w 996476"/>
              <a:gd name="connsiteY5" fmla="*/ 4228 h 216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6476" h="216102">
                <a:moveTo>
                  <a:pt x="0" y="216102"/>
                </a:moveTo>
                <a:cubicBezTo>
                  <a:pt x="302941" y="204951"/>
                  <a:pt x="605883" y="193800"/>
                  <a:pt x="769434" y="160346"/>
                </a:cubicBezTo>
                <a:cubicBezTo>
                  <a:pt x="932985" y="126892"/>
                  <a:pt x="1037063" y="41400"/>
                  <a:pt x="981307" y="15380"/>
                </a:cubicBezTo>
                <a:cubicBezTo>
                  <a:pt x="925551" y="-10640"/>
                  <a:pt x="434897" y="4228"/>
                  <a:pt x="434897" y="4228"/>
                </a:cubicBezTo>
                <a:lnTo>
                  <a:pt x="434897" y="4228"/>
                </a:lnTo>
                <a:lnTo>
                  <a:pt x="434897" y="4228"/>
                </a:lnTo>
              </a:path>
            </a:pathLst>
          </a:custGeom>
          <a:noFill/>
          <a:ln w="28575" cap="flat" cmpd="sng" algn="ctr">
            <a:solidFill>
              <a:srgbClr val="ED7D3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T Sans" panose="020B0503020203020204" pitchFamily="34" charset="77"/>
            </a:endParaRPr>
          </a:p>
        </p:txBody>
      </p:sp>
      <p:sp>
        <p:nvSpPr>
          <p:cNvPr id="224" name="Forma libre 223">
            <a:extLst>
              <a:ext uri="{FF2B5EF4-FFF2-40B4-BE49-F238E27FC236}">
                <a16:creationId xmlns:a16="http://schemas.microsoft.com/office/drawing/2014/main" id="{1DB0712A-6DE9-7946-CBFF-3207CB354EE7}"/>
              </a:ext>
            </a:extLst>
          </p:cNvPr>
          <p:cNvSpPr/>
          <p:nvPr/>
        </p:nvSpPr>
        <p:spPr>
          <a:xfrm>
            <a:off x="2007252" y="1909955"/>
            <a:ext cx="2651350" cy="5701"/>
          </a:xfrm>
          <a:custGeom>
            <a:avLst/>
            <a:gdLst>
              <a:gd name="connsiteX0" fmla="*/ 3126442 w 3126442"/>
              <a:gd name="connsiteY0" fmla="*/ 6723 h 6723"/>
              <a:gd name="connsiteX1" fmla="*/ 0 w 3126442"/>
              <a:gd name="connsiteY1" fmla="*/ 0 h 6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6442" h="6723">
                <a:moveTo>
                  <a:pt x="3126442" y="6723"/>
                </a:moveTo>
                <a:lnTo>
                  <a:pt x="0" y="0"/>
                </a:lnTo>
              </a:path>
            </a:pathLst>
          </a:custGeom>
          <a:noFill/>
          <a:ln w="28575" cap="flat" cmpd="sng" algn="ctr">
            <a:solidFill>
              <a:srgbClr val="ED7D3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T Sans" panose="020B0503020203020204" pitchFamily="34" charset="77"/>
            </a:endParaRPr>
          </a:p>
        </p:txBody>
      </p:sp>
      <p:sp>
        <p:nvSpPr>
          <p:cNvPr id="225" name="Forma libre 224">
            <a:extLst>
              <a:ext uri="{FF2B5EF4-FFF2-40B4-BE49-F238E27FC236}">
                <a16:creationId xmlns:a16="http://schemas.microsoft.com/office/drawing/2014/main" id="{29C6D160-3A52-5AB6-6DE9-AA73823FCAF4}"/>
              </a:ext>
            </a:extLst>
          </p:cNvPr>
          <p:cNvSpPr/>
          <p:nvPr/>
        </p:nvSpPr>
        <p:spPr>
          <a:xfrm>
            <a:off x="127926" y="1877840"/>
            <a:ext cx="1645552" cy="1263710"/>
          </a:xfrm>
          <a:custGeom>
            <a:avLst/>
            <a:gdLst>
              <a:gd name="connsiteX0" fmla="*/ 1940416 w 1940416"/>
              <a:gd name="connsiteY0" fmla="*/ 4252 h 1490152"/>
              <a:gd name="connsiteX1" fmla="*/ 1173933 w 1940416"/>
              <a:gd name="connsiteY1" fmla="*/ 51317 h 1490152"/>
              <a:gd name="connsiteX2" fmla="*/ 299874 w 1940416"/>
              <a:gd name="connsiteY2" fmla="*/ 367323 h 1490152"/>
              <a:gd name="connsiteX3" fmla="*/ 4039 w 1940416"/>
              <a:gd name="connsiteY3" fmla="*/ 790905 h 1490152"/>
              <a:gd name="connsiteX4" fmla="*/ 172127 w 1940416"/>
              <a:gd name="connsiteY4" fmla="*/ 1221211 h 1490152"/>
              <a:gd name="connsiteX5" fmla="*/ 757074 w 1940416"/>
              <a:gd name="connsiteY5" fmla="*/ 1490152 h 1490152"/>
              <a:gd name="connsiteX6" fmla="*/ 757074 w 1940416"/>
              <a:gd name="connsiteY6" fmla="*/ 1490152 h 1490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0416" h="1490152">
                <a:moveTo>
                  <a:pt x="1940416" y="4252"/>
                </a:moveTo>
                <a:cubicBezTo>
                  <a:pt x="1693886" y="-2472"/>
                  <a:pt x="1447357" y="-9195"/>
                  <a:pt x="1173933" y="51317"/>
                </a:cubicBezTo>
                <a:cubicBezTo>
                  <a:pt x="900509" y="111829"/>
                  <a:pt x="494856" y="244058"/>
                  <a:pt x="299874" y="367323"/>
                </a:cubicBezTo>
                <a:cubicBezTo>
                  <a:pt x="104892" y="490588"/>
                  <a:pt x="25330" y="648590"/>
                  <a:pt x="4039" y="790905"/>
                </a:cubicBezTo>
                <a:cubicBezTo>
                  <a:pt x="-17252" y="933220"/>
                  <a:pt x="46621" y="1104670"/>
                  <a:pt x="172127" y="1221211"/>
                </a:cubicBezTo>
                <a:cubicBezTo>
                  <a:pt x="297633" y="1337752"/>
                  <a:pt x="757074" y="1490152"/>
                  <a:pt x="757074" y="1490152"/>
                </a:cubicBezTo>
                <a:lnTo>
                  <a:pt x="757074" y="1490152"/>
                </a:lnTo>
              </a:path>
            </a:pathLst>
          </a:custGeom>
          <a:noFill/>
          <a:ln w="28575" cap="flat" cmpd="sng" algn="ctr">
            <a:solidFill>
              <a:srgbClr val="ED7D3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T Sans" panose="020B0503020203020204" pitchFamily="34" charset="77"/>
            </a:endParaRPr>
          </a:p>
        </p:txBody>
      </p:sp>
      <p:sp>
        <p:nvSpPr>
          <p:cNvPr id="226" name="Forma libre 225">
            <a:extLst>
              <a:ext uri="{FF2B5EF4-FFF2-40B4-BE49-F238E27FC236}">
                <a16:creationId xmlns:a16="http://schemas.microsoft.com/office/drawing/2014/main" id="{A445DD3B-1E0A-6C8F-B79A-A1EC08DCB21D}"/>
              </a:ext>
            </a:extLst>
          </p:cNvPr>
          <p:cNvSpPr/>
          <p:nvPr/>
        </p:nvSpPr>
        <p:spPr>
          <a:xfrm>
            <a:off x="1016774" y="3002563"/>
            <a:ext cx="2928529" cy="201465"/>
          </a:xfrm>
          <a:custGeom>
            <a:avLst/>
            <a:gdLst>
              <a:gd name="connsiteX0" fmla="*/ 0 w 3451411"/>
              <a:gd name="connsiteY0" fmla="*/ 349624 h 349624"/>
              <a:gd name="connsiteX1" fmla="*/ 3451411 w 3451411"/>
              <a:gd name="connsiteY1" fmla="*/ 0 h 34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51411" h="349624">
                <a:moveTo>
                  <a:pt x="0" y="349624"/>
                </a:moveTo>
                <a:lnTo>
                  <a:pt x="3451411" y="0"/>
                </a:lnTo>
              </a:path>
            </a:pathLst>
          </a:custGeom>
          <a:noFill/>
          <a:ln w="28575" cap="flat" cmpd="sng" algn="ctr">
            <a:solidFill>
              <a:srgbClr val="ED7D3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T Sans" panose="020B0503020203020204" pitchFamily="34" charset="77"/>
            </a:endParaRPr>
          </a:p>
        </p:txBody>
      </p:sp>
      <p:sp>
        <p:nvSpPr>
          <p:cNvPr id="227" name="Forma libre 226">
            <a:extLst>
              <a:ext uri="{FF2B5EF4-FFF2-40B4-BE49-F238E27FC236}">
                <a16:creationId xmlns:a16="http://schemas.microsoft.com/office/drawing/2014/main" id="{64A4500F-9A84-ED2E-360B-7B8C88309C00}"/>
              </a:ext>
            </a:extLst>
          </p:cNvPr>
          <p:cNvSpPr/>
          <p:nvPr/>
        </p:nvSpPr>
        <p:spPr>
          <a:xfrm>
            <a:off x="1554907" y="2696807"/>
            <a:ext cx="2432780" cy="182458"/>
          </a:xfrm>
          <a:custGeom>
            <a:avLst/>
            <a:gdLst>
              <a:gd name="connsiteX0" fmla="*/ 2868706 w 2868706"/>
              <a:gd name="connsiteY0" fmla="*/ 0 h 215153"/>
              <a:gd name="connsiteX1" fmla="*/ 0 w 2868706"/>
              <a:gd name="connsiteY1" fmla="*/ 215153 h 215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68706" h="215153">
                <a:moveTo>
                  <a:pt x="2868706" y="0"/>
                </a:moveTo>
                <a:lnTo>
                  <a:pt x="0" y="215153"/>
                </a:lnTo>
              </a:path>
            </a:pathLst>
          </a:custGeom>
          <a:noFill/>
          <a:ln w="28575" cap="flat" cmpd="sng" algn="ctr">
            <a:solidFill>
              <a:srgbClr val="ED7D3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T Sans" panose="020B0503020203020204" pitchFamily="34" charset="77"/>
            </a:endParaRPr>
          </a:p>
        </p:txBody>
      </p:sp>
      <p:sp>
        <p:nvSpPr>
          <p:cNvPr id="228" name="Forma libre 227">
            <a:extLst>
              <a:ext uri="{FF2B5EF4-FFF2-40B4-BE49-F238E27FC236}">
                <a16:creationId xmlns:a16="http://schemas.microsoft.com/office/drawing/2014/main" id="{A637F02E-39F2-7683-F09D-10C0794E2093}"/>
              </a:ext>
            </a:extLst>
          </p:cNvPr>
          <p:cNvSpPr/>
          <p:nvPr/>
        </p:nvSpPr>
        <p:spPr>
          <a:xfrm>
            <a:off x="4108553" y="2625176"/>
            <a:ext cx="665713" cy="333914"/>
          </a:xfrm>
          <a:custGeom>
            <a:avLst/>
            <a:gdLst>
              <a:gd name="connsiteX0" fmla="*/ 0 w 785001"/>
              <a:gd name="connsiteY0" fmla="*/ 265888 h 265888"/>
              <a:gd name="connsiteX1" fmla="*/ 661261 w 785001"/>
              <a:gd name="connsiteY1" fmla="*/ 193563 h 265888"/>
              <a:gd name="connsiteX2" fmla="*/ 769749 w 785001"/>
              <a:gd name="connsiteY2" fmla="*/ 17915 h 265888"/>
              <a:gd name="connsiteX3" fmla="*/ 464949 w 785001"/>
              <a:gd name="connsiteY3" fmla="*/ 7583 h 265888"/>
              <a:gd name="connsiteX4" fmla="*/ 206644 w 785001"/>
              <a:gd name="connsiteY4" fmla="*/ 33413 h 26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001" h="265888">
                <a:moveTo>
                  <a:pt x="0" y="265888"/>
                </a:moveTo>
                <a:cubicBezTo>
                  <a:pt x="266485" y="250390"/>
                  <a:pt x="532970" y="234892"/>
                  <a:pt x="661261" y="193563"/>
                </a:cubicBezTo>
                <a:cubicBezTo>
                  <a:pt x="789552" y="152234"/>
                  <a:pt x="802468" y="48912"/>
                  <a:pt x="769749" y="17915"/>
                </a:cubicBezTo>
                <a:cubicBezTo>
                  <a:pt x="737030" y="-13082"/>
                  <a:pt x="558800" y="5000"/>
                  <a:pt x="464949" y="7583"/>
                </a:cubicBezTo>
                <a:cubicBezTo>
                  <a:pt x="371098" y="10166"/>
                  <a:pt x="288871" y="21789"/>
                  <a:pt x="206644" y="33413"/>
                </a:cubicBezTo>
              </a:path>
            </a:pathLst>
          </a:custGeom>
          <a:noFill/>
          <a:ln w="28575" cap="flat" cmpd="sng" algn="ctr">
            <a:solidFill>
              <a:srgbClr val="ED7D3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T Sans" panose="020B0503020203020204" pitchFamily="34" charset="77"/>
            </a:endParaRPr>
          </a:p>
        </p:txBody>
      </p:sp>
      <p:sp>
        <p:nvSpPr>
          <p:cNvPr id="229" name="Forma libre 228">
            <a:extLst>
              <a:ext uri="{FF2B5EF4-FFF2-40B4-BE49-F238E27FC236}">
                <a16:creationId xmlns:a16="http://schemas.microsoft.com/office/drawing/2014/main" id="{C3A25365-2628-A065-763B-9A88328F3F0A}"/>
              </a:ext>
            </a:extLst>
          </p:cNvPr>
          <p:cNvSpPr/>
          <p:nvPr/>
        </p:nvSpPr>
        <p:spPr>
          <a:xfrm>
            <a:off x="1076144" y="3288656"/>
            <a:ext cx="2869159" cy="378031"/>
          </a:xfrm>
          <a:custGeom>
            <a:avLst/>
            <a:gdLst>
              <a:gd name="connsiteX0" fmla="*/ 3383280 w 3383280"/>
              <a:gd name="connsiteY0" fmla="*/ 0 h 445770"/>
              <a:gd name="connsiteX1" fmla="*/ 0 w 3383280"/>
              <a:gd name="connsiteY1" fmla="*/ 445770 h 44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83280" h="445770">
                <a:moveTo>
                  <a:pt x="3383280" y="0"/>
                </a:moveTo>
                <a:lnTo>
                  <a:pt x="0" y="445770"/>
                </a:lnTo>
              </a:path>
            </a:pathLst>
          </a:custGeom>
          <a:noFill/>
          <a:ln w="28575" cap="flat" cmpd="sng" algn="ctr">
            <a:solidFill>
              <a:srgbClr val="ED7D3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T Sans" panose="020B0503020203020204" pitchFamily="34" charset="77"/>
            </a:endParaRPr>
          </a:p>
        </p:txBody>
      </p:sp>
      <p:sp>
        <p:nvSpPr>
          <p:cNvPr id="230" name="Forma libre 229">
            <a:extLst>
              <a:ext uri="{FF2B5EF4-FFF2-40B4-BE49-F238E27FC236}">
                <a16:creationId xmlns:a16="http://schemas.microsoft.com/office/drawing/2014/main" id="{34803001-6705-336F-F6F0-8572D9EB7965}"/>
              </a:ext>
            </a:extLst>
          </p:cNvPr>
          <p:cNvSpPr/>
          <p:nvPr/>
        </p:nvSpPr>
        <p:spPr>
          <a:xfrm>
            <a:off x="4519463" y="2836953"/>
            <a:ext cx="614468" cy="235433"/>
          </a:xfrm>
          <a:custGeom>
            <a:avLst/>
            <a:gdLst>
              <a:gd name="connsiteX0" fmla="*/ 0 w 724574"/>
              <a:gd name="connsiteY0" fmla="*/ 277620 h 277620"/>
              <a:gd name="connsiteX1" fmla="*/ 510639 w 724574"/>
              <a:gd name="connsiteY1" fmla="*/ 218244 h 277620"/>
              <a:gd name="connsiteX2" fmla="*/ 724395 w 724574"/>
              <a:gd name="connsiteY2" fmla="*/ 28239 h 277620"/>
              <a:gd name="connsiteX3" fmla="*/ 480951 w 724574"/>
              <a:gd name="connsiteY3" fmla="*/ 4488 h 27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574" h="277620">
                <a:moveTo>
                  <a:pt x="0" y="277620"/>
                </a:moveTo>
                <a:cubicBezTo>
                  <a:pt x="194953" y="268713"/>
                  <a:pt x="389907" y="259807"/>
                  <a:pt x="510639" y="218244"/>
                </a:cubicBezTo>
                <a:cubicBezTo>
                  <a:pt x="631371" y="176681"/>
                  <a:pt x="729343" y="63865"/>
                  <a:pt x="724395" y="28239"/>
                </a:cubicBezTo>
                <a:cubicBezTo>
                  <a:pt x="719447" y="-7387"/>
                  <a:pt x="600199" y="-1450"/>
                  <a:pt x="480951" y="4488"/>
                </a:cubicBezTo>
              </a:path>
            </a:pathLst>
          </a:custGeom>
          <a:noFill/>
          <a:ln w="28575" cap="flat" cmpd="sng" algn="ctr">
            <a:solidFill>
              <a:srgbClr val="ED7D3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T Sans" panose="020B0503020203020204" pitchFamily="34" charset="77"/>
            </a:endParaRPr>
          </a:p>
        </p:txBody>
      </p:sp>
      <p:sp>
        <p:nvSpPr>
          <p:cNvPr id="231" name="Forma libre 230">
            <a:extLst>
              <a:ext uri="{FF2B5EF4-FFF2-40B4-BE49-F238E27FC236}">
                <a16:creationId xmlns:a16="http://schemas.microsoft.com/office/drawing/2014/main" id="{84A5B70E-EF12-E627-17B8-2627BDD6255C}"/>
              </a:ext>
            </a:extLst>
          </p:cNvPr>
          <p:cNvSpPr/>
          <p:nvPr/>
        </p:nvSpPr>
        <p:spPr>
          <a:xfrm>
            <a:off x="4187127" y="2469725"/>
            <a:ext cx="1167306" cy="812276"/>
          </a:xfrm>
          <a:custGeom>
            <a:avLst/>
            <a:gdLst>
              <a:gd name="connsiteX0" fmla="*/ 825335 w 1376474"/>
              <a:gd name="connsiteY0" fmla="*/ 10007 h 957827"/>
              <a:gd name="connsiteX1" fmla="*/ 1092530 w 1376474"/>
              <a:gd name="connsiteY1" fmla="*/ 4070 h 957827"/>
              <a:gd name="connsiteX2" fmla="*/ 1294411 w 1376474"/>
              <a:gd name="connsiteY2" fmla="*/ 63446 h 957827"/>
              <a:gd name="connsiteX3" fmla="*/ 1371600 w 1376474"/>
              <a:gd name="connsiteY3" fmla="*/ 235638 h 957827"/>
              <a:gd name="connsiteX4" fmla="*/ 1330037 w 1376474"/>
              <a:gd name="connsiteY4" fmla="*/ 538459 h 957827"/>
              <a:gd name="connsiteX5" fmla="*/ 1021278 w 1376474"/>
              <a:gd name="connsiteY5" fmla="*/ 870968 h 957827"/>
              <a:gd name="connsiteX6" fmla="*/ 326572 w 1376474"/>
              <a:gd name="connsiteY6" fmla="*/ 948158 h 957827"/>
              <a:gd name="connsiteX7" fmla="*/ 0 w 1376474"/>
              <a:gd name="connsiteY7" fmla="*/ 954096 h 957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76474" h="957827">
                <a:moveTo>
                  <a:pt x="825335" y="10007"/>
                </a:moveTo>
                <a:cubicBezTo>
                  <a:pt x="919843" y="2585"/>
                  <a:pt x="1014351" y="-4837"/>
                  <a:pt x="1092530" y="4070"/>
                </a:cubicBezTo>
                <a:cubicBezTo>
                  <a:pt x="1170709" y="12977"/>
                  <a:pt x="1247899" y="24851"/>
                  <a:pt x="1294411" y="63446"/>
                </a:cubicBezTo>
                <a:cubicBezTo>
                  <a:pt x="1340923" y="102041"/>
                  <a:pt x="1365662" y="156469"/>
                  <a:pt x="1371600" y="235638"/>
                </a:cubicBezTo>
                <a:cubicBezTo>
                  <a:pt x="1377538" y="314807"/>
                  <a:pt x="1388424" y="432571"/>
                  <a:pt x="1330037" y="538459"/>
                </a:cubicBezTo>
                <a:cubicBezTo>
                  <a:pt x="1271650" y="644347"/>
                  <a:pt x="1188522" y="802685"/>
                  <a:pt x="1021278" y="870968"/>
                </a:cubicBezTo>
                <a:cubicBezTo>
                  <a:pt x="854034" y="939251"/>
                  <a:pt x="496785" y="934303"/>
                  <a:pt x="326572" y="948158"/>
                </a:cubicBezTo>
                <a:cubicBezTo>
                  <a:pt x="156359" y="962013"/>
                  <a:pt x="78179" y="958054"/>
                  <a:pt x="0" y="954096"/>
                </a:cubicBezTo>
              </a:path>
            </a:pathLst>
          </a:custGeom>
          <a:noFill/>
          <a:ln w="28575" cap="flat" cmpd="sng" algn="ctr">
            <a:solidFill>
              <a:srgbClr val="ED7D3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T Sans" panose="020B0503020203020204" pitchFamily="34" charset="77"/>
            </a:endParaRPr>
          </a:p>
        </p:txBody>
      </p:sp>
      <p:sp>
        <p:nvSpPr>
          <p:cNvPr id="232" name="CuadroTexto 231">
            <a:extLst>
              <a:ext uri="{FF2B5EF4-FFF2-40B4-BE49-F238E27FC236}">
                <a16:creationId xmlns:a16="http://schemas.microsoft.com/office/drawing/2014/main" id="{FA21A125-C032-6DBA-4BEA-FDCF146FF121}"/>
              </a:ext>
            </a:extLst>
          </p:cNvPr>
          <p:cNvSpPr txBox="1"/>
          <p:nvPr/>
        </p:nvSpPr>
        <p:spPr>
          <a:xfrm>
            <a:off x="1679176" y="1237089"/>
            <a:ext cx="623889" cy="338554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T Sans" panose="020B0503020203020204" pitchFamily="34" charset="77"/>
                <a:cs typeface="Times New Roman" panose="02020603050405020304" pitchFamily="18" charset="0"/>
              </a:rPr>
              <a:t>5 x 5</a:t>
            </a:r>
          </a:p>
        </p:txBody>
      </p:sp>
      <p:sp>
        <p:nvSpPr>
          <p:cNvPr id="233" name="CuadroTexto 232">
            <a:extLst>
              <a:ext uri="{FF2B5EF4-FFF2-40B4-BE49-F238E27FC236}">
                <a16:creationId xmlns:a16="http://schemas.microsoft.com/office/drawing/2014/main" id="{65E2E0A9-3EDD-8341-7962-4B9593C23B99}"/>
              </a:ext>
            </a:extLst>
          </p:cNvPr>
          <p:cNvSpPr txBox="1"/>
          <p:nvPr/>
        </p:nvSpPr>
        <p:spPr>
          <a:xfrm>
            <a:off x="4116771" y="1247915"/>
            <a:ext cx="623889" cy="338554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T Sans" panose="020B0503020203020204" pitchFamily="34" charset="77"/>
                <a:cs typeface="Times New Roman" panose="02020603050405020304" pitchFamily="18" charset="0"/>
              </a:rPr>
              <a:t>3 x 3</a:t>
            </a:r>
          </a:p>
        </p:txBody>
      </p:sp>
      <p:sp>
        <p:nvSpPr>
          <p:cNvPr id="234" name="CuadroTexto 233">
            <a:extLst>
              <a:ext uri="{FF2B5EF4-FFF2-40B4-BE49-F238E27FC236}">
                <a16:creationId xmlns:a16="http://schemas.microsoft.com/office/drawing/2014/main" id="{C10410BF-CEFB-2FF5-F2A7-1C5A1711F6F0}"/>
              </a:ext>
            </a:extLst>
          </p:cNvPr>
          <p:cNvSpPr txBox="1"/>
          <p:nvPr/>
        </p:nvSpPr>
        <p:spPr>
          <a:xfrm>
            <a:off x="6028013" y="1247915"/>
            <a:ext cx="623889" cy="338554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T Sans" panose="020B0503020203020204" pitchFamily="34" charset="77"/>
                <a:cs typeface="Times New Roman" panose="02020603050405020304" pitchFamily="18" charset="0"/>
              </a:rPr>
              <a:t>3 x 3</a:t>
            </a:r>
          </a:p>
        </p:txBody>
      </p:sp>
      <p:sp>
        <p:nvSpPr>
          <p:cNvPr id="235" name="CuadroTexto 234">
            <a:extLst>
              <a:ext uri="{FF2B5EF4-FFF2-40B4-BE49-F238E27FC236}">
                <a16:creationId xmlns:a16="http://schemas.microsoft.com/office/drawing/2014/main" id="{AD066500-0747-31FD-A7D6-9E828DC06F84}"/>
              </a:ext>
            </a:extLst>
          </p:cNvPr>
          <p:cNvSpPr txBox="1"/>
          <p:nvPr/>
        </p:nvSpPr>
        <p:spPr>
          <a:xfrm>
            <a:off x="1720167" y="4522731"/>
            <a:ext cx="1027845" cy="338554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T Sans" panose="020B0503020203020204" pitchFamily="34" charset="77"/>
                <a:cs typeface="Times New Roman" panose="02020603050405020304" pitchFamily="18" charset="0"/>
              </a:rPr>
              <a:t>2D Image</a:t>
            </a:r>
          </a:p>
        </p:txBody>
      </p:sp>
      <p:sp>
        <p:nvSpPr>
          <p:cNvPr id="236" name="CuadroTexto 235">
            <a:extLst>
              <a:ext uri="{FF2B5EF4-FFF2-40B4-BE49-F238E27FC236}">
                <a16:creationId xmlns:a16="http://schemas.microsoft.com/office/drawing/2014/main" id="{DDEEE36D-1C9D-8154-6968-C93E283A9E2A}"/>
              </a:ext>
            </a:extLst>
          </p:cNvPr>
          <p:cNvSpPr txBox="1"/>
          <p:nvPr/>
        </p:nvSpPr>
        <p:spPr>
          <a:xfrm>
            <a:off x="3755420" y="3483001"/>
            <a:ext cx="1552028" cy="584775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T Sans" panose="020B0503020203020204" pitchFamily="34" charset="77"/>
                <a:cs typeface="Times New Roman" panose="02020603050405020304" pitchFamily="18" charset="0"/>
              </a:rPr>
              <a:t>2D Convolution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T Sans" panose="020B0503020203020204" pitchFamily="34" charset="77"/>
                <a:cs typeface="Times New Roman" panose="02020603050405020304" pitchFamily="18" charset="0"/>
              </a:rPr>
              <a:t>Filter</a:t>
            </a:r>
          </a:p>
        </p:txBody>
      </p:sp>
      <p:sp>
        <p:nvSpPr>
          <p:cNvPr id="237" name="CuadroTexto 236">
            <a:extLst>
              <a:ext uri="{FF2B5EF4-FFF2-40B4-BE49-F238E27FC236}">
                <a16:creationId xmlns:a16="http://schemas.microsoft.com/office/drawing/2014/main" id="{D62890B1-4B6D-026D-930C-1F1CA80FD972}"/>
              </a:ext>
            </a:extLst>
          </p:cNvPr>
          <p:cNvSpPr txBox="1"/>
          <p:nvPr/>
        </p:nvSpPr>
        <p:spPr>
          <a:xfrm>
            <a:off x="5617058" y="3483001"/>
            <a:ext cx="1606530" cy="584775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T Sans" panose="020B0503020203020204" pitchFamily="34" charset="77"/>
                <a:cs typeface="Times New Roman" panose="02020603050405020304" pitchFamily="18" charset="0"/>
              </a:rPr>
              <a:t>2D Convolution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T Sans" panose="020B0503020203020204" pitchFamily="34" charset="77"/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216" name="CuadroTexto 215">
            <a:extLst>
              <a:ext uri="{FF2B5EF4-FFF2-40B4-BE49-F238E27FC236}">
                <a16:creationId xmlns:a16="http://schemas.microsoft.com/office/drawing/2014/main" id="{ABC2C125-E6B2-D540-1196-BE0E2B77603A}"/>
              </a:ext>
            </a:extLst>
          </p:cNvPr>
          <p:cNvSpPr txBox="1"/>
          <p:nvPr/>
        </p:nvSpPr>
        <p:spPr>
          <a:xfrm rot="21414562">
            <a:off x="4962956" y="2055842"/>
            <a:ext cx="9012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T Sans" panose="020B0503020203020204" pitchFamily="34" charset="77"/>
                <a:cs typeface="Times New Roman" panose="02020603050405020304" pitchFamily="18" charset="0"/>
              </a:rPr>
              <a:t>Thread id_0</a:t>
            </a:r>
          </a:p>
        </p:txBody>
      </p:sp>
      <p:sp>
        <p:nvSpPr>
          <p:cNvPr id="10" name="Título 2">
            <a:extLst>
              <a:ext uri="{FF2B5EF4-FFF2-40B4-BE49-F238E27FC236}">
                <a16:creationId xmlns:a16="http://schemas.microsoft.com/office/drawing/2014/main" id="{654E8ABC-A4B0-0A02-F66A-E6CA3FD6A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14" y="607024"/>
            <a:ext cx="8784976" cy="504057"/>
          </a:xfrm>
        </p:spPr>
        <p:txBody>
          <a:bodyPr>
            <a:normAutofit/>
          </a:bodyPr>
          <a:lstStyle/>
          <a:p>
            <a:r>
              <a:rPr lang="es-MX" sz="2400" dirty="0"/>
              <a:t>SC 2D Convolution kernel - parallel approach</a:t>
            </a:r>
          </a:p>
        </p:txBody>
      </p:sp>
      <p:pic>
        <p:nvPicPr>
          <p:cNvPr id="281" name="Imagen 280">
            <a:extLst>
              <a:ext uri="{FF2B5EF4-FFF2-40B4-BE49-F238E27FC236}">
                <a16:creationId xmlns:a16="http://schemas.microsoft.com/office/drawing/2014/main" id="{88BF9C56-06B9-9CFD-6398-B7EC0555E3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022" t="10373" r="59010" b="16170"/>
          <a:stretch/>
        </p:blipFill>
        <p:spPr>
          <a:xfrm>
            <a:off x="7091288" y="795456"/>
            <a:ext cx="2002450" cy="1391009"/>
          </a:xfrm>
          <a:prstGeom prst="rect">
            <a:avLst/>
          </a:prstGeom>
        </p:spPr>
      </p:pic>
      <p:sp>
        <p:nvSpPr>
          <p:cNvPr id="282" name="Rectángulo 281">
            <a:extLst>
              <a:ext uri="{FF2B5EF4-FFF2-40B4-BE49-F238E27FC236}">
                <a16:creationId xmlns:a16="http://schemas.microsoft.com/office/drawing/2014/main" id="{10378D5A-84D4-C2AA-43BC-F3529DCCCEDE}"/>
              </a:ext>
            </a:extLst>
          </p:cNvPr>
          <p:cNvSpPr/>
          <p:nvPr/>
        </p:nvSpPr>
        <p:spPr>
          <a:xfrm>
            <a:off x="8267564" y="807354"/>
            <a:ext cx="800666" cy="87827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3" name="CuadroTexto 282">
            <a:extLst>
              <a:ext uri="{FF2B5EF4-FFF2-40B4-BE49-F238E27FC236}">
                <a16:creationId xmlns:a16="http://schemas.microsoft.com/office/drawing/2014/main" id="{2C7E57DA-24FE-E91B-3F2B-41793D606537}"/>
              </a:ext>
            </a:extLst>
          </p:cNvPr>
          <p:cNvSpPr txBox="1"/>
          <p:nvPr/>
        </p:nvSpPr>
        <p:spPr>
          <a:xfrm>
            <a:off x="3239505" y="2432421"/>
            <a:ext cx="6206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7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PT Sans" panose="020B0503020203020204" pitchFamily="34" charset="77"/>
              </a:rPr>
              <a:t>AND/XNOR</a:t>
            </a:r>
          </a:p>
        </p:txBody>
      </p:sp>
      <p:sp>
        <p:nvSpPr>
          <p:cNvPr id="284" name="CuadroTexto 283">
            <a:extLst>
              <a:ext uri="{FF2B5EF4-FFF2-40B4-BE49-F238E27FC236}">
                <a16:creationId xmlns:a16="http://schemas.microsoft.com/office/drawing/2014/main" id="{76E83CEA-FCA4-5A79-F872-7FE512CED57C}"/>
              </a:ext>
            </a:extLst>
          </p:cNvPr>
          <p:cNvSpPr txBox="1"/>
          <p:nvPr/>
        </p:nvSpPr>
        <p:spPr>
          <a:xfrm>
            <a:off x="652675" y="2130763"/>
            <a:ext cx="47481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7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PT Sans" panose="020B0503020203020204" pitchFamily="34" charset="77"/>
              </a:rPr>
              <a:t>Accum_</a:t>
            </a:r>
          </a:p>
        </p:txBody>
      </p:sp>
      <p:cxnSp>
        <p:nvCxnSpPr>
          <p:cNvPr id="290" name="Conector recto de flecha 289">
            <a:extLst>
              <a:ext uri="{FF2B5EF4-FFF2-40B4-BE49-F238E27FC236}">
                <a16:creationId xmlns:a16="http://schemas.microsoft.com/office/drawing/2014/main" id="{D9274699-40D4-BA80-9432-2CBFD1BC27F9}"/>
              </a:ext>
            </a:extLst>
          </p:cNvPr>
          <p:cNvCxnSpPr>
            <a:cxnSpLocks/>
          </p:cNvCxnSpPr>
          <p:nvPr/>
        </p:nvCxnSpPr>
        <p:spPr>
          <a:xfrm>
            <a:off x="7322209" y="2532448"/>
            <a:ext cx="490151" cy="0"/>
          </a:xfrm>
          <a:prstGeom prst="straightConnector1">
            <a:avLst/>
          </a:prstGeom>
          <a:ln>
            <a:solidFill>
              <a:srgbClr val="EA7B3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3" name="CuadroTexto 292">
            <a:extLst>
              <a:ext uri="{FF2B5EF4-FFF2-40B4-BE49-F238E27FC236}">
                <a16:creationId xmlns:a16="http://schemas.microsoft.com/office/drawing/2014/main" id="{AEC898DD-1F95-601E-FF3A-8AE31EF46D97}"/>
              </a:ext>
            </a:extLst>
          </p:cNvPr>
          <p:cNvSpPr txBox="1"/>
          <p:nvPr/>
        </p:nvSpPr>
        <p:spPr>
          <a:xfrm>
            <a:off x="7812360" y="2411366"/>
            <a:ext cx="9850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000" b="1" kern="0" dirty="0">
                <a:latin typeface="PT Sans" panose="020B0503020203020204" pitchFamily="34" charset="77"/>
              </a:rPr>
              <a:t>Output [0] [0]</a:t>
            </a:r>
            <a:endParaRPr lang="es-MX" sz="2400" dirty="0">
              <a:latin typeface="PT Sans" panose="020B05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9859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16" grpId="0"/>
      <p:bldP spid="283" grpId="0"/>
      <p:bldP spid="284" grpId="0"/>
      <p:bldP spid="29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42C124-C007-F449-BE97-E7E7825D8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BEEEE-7771-FC4B-9EAD-6B2B54CF3879}" type="datetime1">
              <a:rPr lang="en-US" noProof="0" smtClean="0"/>
              <a:t>11/15/24</a:t>
            </a:fld>
            <a:endParaRPr lang="en-U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86AAFF-78DF-0EEE-072E-B74803418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en-US" noProof="0" smtClean="0"/>
              <a:pPr/>
              <a:t>19</a:t>
            </a:fld>
            <a:endParaRPr lang="en-US" noProof="0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D292A2C-9F10-A9DF-B483-B86F0FA1E0CA}"/>
              </a:ext>
            </a:extLst>
          </p:cNvPr>
          <p:cNvGrpSpPr/>
          <p:nvPr/>
        </p:nvGrpSpPr>
        <p:grpSpPr>
          <a:xfrm>
            <a:off x="5652120" y="218480"/>
            <a:ext cx="1249606" cy="392716"/>
            <a:chOff x="2271713" y="1534581"/>
            <a:chExt cx="7050524" cy="2215783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D1AAE74C-AC64-E6DC-BA31-075EF1643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23215" y="1534581"/>
              <a:ext cx="5599022" cy="2215783"/>
            </a:xfrm>
            <a:prstGeom prst="rect">
              <a:avLst/>
            </a:prstGeom>
            <a:solidFill>
              <a:srgbClr val="CFDBEA"/>
            </a:solidFill>
          </p:spPr>
        </p:pic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7C76997A-4B6F-315F-F1D9-21087FF1016B}"/>
                </a:ext>
              </a:extLst>
            </p:cNvPr>
            <p:cNvSpPr/>
            <p:nvPr/>
          </p:nvSpPr>
          <p:spPr>
            <a:xfrm>
              <a:off x="2271713" y="1534581"/>
              <a:ext cx="1451502" cy="2215783"/>
            </a:xfrm>
            <a:prstGeom prst="rect">
              <a:avLst/>
            </a:prstGeom>
            <a:solidFill>
              <a:srgbClr val="CFDB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79" name="Elipse 78">
            <a:extLst>
              <a:ext uri="{FF2B5EF4-FFF2-40B4-BE49-F238E27FC236}">
                <a16:creationId xmlns:a16="http://schemas.microsoft.com/office/drawing/2014/main" id="{433051C5-2B80-3281-E5F5-048F3706A8EB}"/>
              </a:ext>
            </a:extLst>
          </p:cNvPr>
          <p:cNvSpPr/>
          <p:nvPr/>
        </p:nvSpPr>
        <p:spPr>
          <a:xfrm>
            <a:off x="3948035" y="1682701"/>
            <a:ext cx="243206" cy="243206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28575" cap="flat" cmpd="sng" algn="ctr">
            <a:solidFill>
              <a:srgbClr val="5B9BD5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T Sans" panose="020B0503020203020204" pitchFamily="34" charset="77"/>
            </a:endParaRPr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A75AE83D-477C-2366-62B0-5972FF8A0C5B}"/>
              </a:ext>
            </a:extLst>
          </p:cNvPr>
          <p:cNvSpPr/>
          <p:nvPr/>
        </p:nvSpPr>
        <p:spPr>
          <a:xfrm>
            <a:off x="3948035" y="2328790"/>
            <a:ext cx="243206" cy="243206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28575" cap="flat" cmpd="sng" algn="ctr">
            <a:solidFill>
              <a:srgbClr val="5B9BD5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T Sans" panose="020B0503020203020204" pitchFamily="34" charset="77"/>
            </a:endParaRPr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1FDA46E8-9E56-6AD4-F617-B7189CCAFB98}"/>
              </a:ext>
            </a:extLst>
          </p:cNvPr>
          <p:cNvSpPr/>
          <p:nvPr/>
        </p:nvSpPr>
        <p:spPr>
          <a:xfrm>
            <a:off x="3948035" y="2974878"/>
            <a:ext cx="243206" cy="243206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28575" cap="flat" cmpd="sng" algn="ctr">
            <a:solidFill>
              <a:srgbClr val="5B9BD5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T Sans" panose="020B0503020203020204" pitchFamily="34" charset="77"/>
            </a:endParaRPr>
          </a:p>
        </p:txBody>
      </p:sp>
      <p:sp>
        <p:nvSpPr>
          <p:cNvPr id="82" name="Elipse 81">
            <a:extLst>
              <a:ext uri="{FF2B5EF4-FFF2-40B4-BE49-F238E27FC236}">
                <a16:creationId xmlns:a16="http://schemas.microsoft.com/office/drawing/2014/main" id="{7CE28BE9-6D3C-2454-111F-2C7805518611}"/>
              </a:ext>
            </a:extLst>
          </p:cNvPr>
          <p:cNvSpPr/>
          <p:nvPr/>
        </p:nvSpPr>
        <p:spPr>
          <a:xfrm>
            <a:off x="3948035" y="3620967"/>
            <a:ext cx="243206" cy="243206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28575" cap="flat" cmpd="sng" algn="ctr">
            <a:solidFill>
              <a:srgbClr val="5B9BD5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T Sans" panose="020B0503020203020204" pitchFamily="34" charset="77"/>
            </a:endParaRPr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1436DA13-9D46-2BFE-23ED-6D78261116EF}"/>
              </a:ext>
            </a:extLst>
          </p:cNvPr>
          <p:cNvSpPr/>
          <p:nvPr/>
        </p:nvSpPr>
        <p:spPr>
          <a:xfrm>
            <a:off x="3948035" y="4267055"/>
            <a:ext cx="243206" cy="243206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28575" cap="flat" cmpd="sng" algn="ctr">
            <a:solidFill>
              <a:srgbClr val="5B9BD5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T Sans" panose="020B0503020203020204" pitchFamily="34" charset="77"/>
            </a:endParaRPr>
          </a:p>
        </p:txBody>
      </p:sp>
      <p:sp>
        <p:nvSpPr>
          <p:cNvPr id="84" name="Elipse 83">
            <a:extLst>
              <a:ext uri="{FF2B5EF4-FFF2-40B4-BE49-F238E27FC236}">
                <a16:creationId xmlns:a16="http://schemas.microsoft.com/office/drawing/2014/main" id="{B24381C7-2BBE-56D5-665E-FEC2A94883B5}"/>
              </a:ext>
            </a:extLst>
          </p:cNvPr>
          <p:cNvSpPr/>
          <p:nvPr/>
        </p:nvSpPr>
        <p:spPr>
          <a:xfrm>
            <a:off x="3826432" y="1682701"/>
            <a:ext cx="243206" cy="243206"/>
          </a:xfrm>
          <a:prstGeom prst="ellipse">
            <a:avLst/>
          </a:prstGeom>
          <a:solidFill>
            <a:srgbClr val="5B9BD5">
              <a:lumMod val="40000"/>
              <a:lumOff val="60000"/>
            </a:srgbClr>
          </a:solidFill>
          <a:ln w="28575" cap="flat" cmpd="sng" algn="ctr">
            <a:solidFill>
              <a:srgbClr val="5B9BD5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T Sans" panose="020B0503020203020204" pitchFamily="34" charset="77"/>
            </a:endParaRPr>
          </a:p>
        </p:txBody>
      </p:sp>
      <p:sp>
        <p:nvSpPr>
          <p:cNvPr id="85" name="Elipse 84">
            <a:extLst>
              <a:ext uri="{FF2B5EF4-FFF2-40B4-BE49-F238E27FC236}">
                <a16:creationId xmlns:a16="http://schemas.microsoft.com/office/drawing/2014/main" id="{12DA75ED-04A7-802B-D0FF-7EC42A70FE34}"/>
              </a:ext>
            </a:extLst>
          </p:cNvPr>
          <p:cNvSpPr/>
          <p:nvPr/>
        </p:nvSpPr>
        <p:spPr>
          <a:xfrm>
            <a:off x="3826432" y="2328790"/>
            <a:ext cx="243206" cy="243206"/>
          </a:xfrm>
          <a:prstGeom prst="ellipse">
            <a:avLst/>
          </a:prstGeom>
          <a:solidFill>
            <a:srgbClr val="5B9BD5">
              <a:lumMod val="40000"/>
              <a:lumOff val="60000"/>
            </a:srgbClr>
          </a:solidFill>
          <a:ln w="28575" cap="flat" cmpd="sng" algn="ctr">
            <a:solidFill>
              <a:srgbClr val="5B9BD5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T Sans" panose="020B0503020203020204" pitchFamily="34" charset="77"/>
            </a:endParaRPr>
          </a:p>
        </p:txBody>
      </p:sp>
      <p:sp>
        <p:nvSpPr>
          <p:cNvPr id="86" name="Elipse 85">
            <a:extLst>
              <a:ext uri="{FF2B5EF4-FFF2-40B4-BE49-F238E27FC236}">
                <a16:creationId xmlns:a16="http://schemas.microsoft.com/office/drawing/2014/main" id="{D256E373-B39F-8AC4-192B-4A803B808CB4}"/>
              </a:ext>
            </a:extLst>
          </p:cNvPr>
          <p:cNvSpPr/>
          <p:nvPr/>
        </p:nvSpPr>
        <p:spPr>
          <a:xfrm>
            <a:off x="3826432" y="2974878"/>
            <a:ext cx="243206" cy="243206"/>
          </a:xfrm>
          <a:prstGeom prst="ellipse">
            <a:avLst/>
          </a:prstGeom>
          <a:solidFill>
            <a:srgbClr val="5B9BD5">
              <a:lumMod val="40000"/>
              <a:lumOff val="60000"/>
            </a:srgbClr>
          </a:solidFill>
          <a:ln w="28575" cap="flat" cmpd="sng" algn="ctr">
            <a:solidFill>
              <a:srgbClr val="5B9BD5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T Sans" panose="020B0503020203020204" pitchFamily="34" charset="77"/>
            </a:endParaRPr>
          </a:p>
        </p:txBody>
      </p:sp>
      <p:sp>
        <p:nvSpPr>
          <p:cNvPr id="87" name="Elipse 86">
            <a:extLst>
              <a:ext uri="{FF2B5EF4-FFF2-40B4-BE49-F238E27FC236}">
                <a16:creationId xmlns:a16="http://schemas.microsoft.com/office/drawing/2014/main" id="{D2712A67-8E57-1332-55D2-E226036F0A76}"/>
              </a:ext>
            </a:extLst>
          </p:cNvPr>
          <p:cNvSpPr/>
          <p:nvPr/>
        </p:nvSpPr>
        <p:spPr>
          <a:xfrm>
            <a:off x="3826432" y="3620967"/>
            <a:ext cx="243206" cy="243206"/>
          </a:xfrm>
          <a:prstGeom prst="ellipse">
            <a:avLst/>
          </a:prstGeom>
          <a:solidFill>
            <a:srgbClr val="5B9BD5">
              <a:lumMod val="40000"/>
              <a:lumOff val="60000"/>
            </a:srgbClr>
          </a:solidFill>
          <a:ln w="28575" cap="flat" cmpd="sng" algn="ctr">
            <a:solidFill>
              <a:srgbClr val="5B9BD5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T Sans" panose="020B0503020203020204" pitchFamily="34" charset="77"/>
            </a:endParaRPr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F1B3AC6C-E11D-1855-EE6F-2545DED9EBC4}"/>
              </a:ext>
            </a:extLst>
          </p:cNvPr>
          <p:cNvSpPr/>
          <p:nvPr/>
        </p:nvSpPr>
        <p:spPr>
          <a:xfrm>
            <a:off x="3826432" y="4267055"/>
            <a:ext cx="243206" cy="243206"/>
          </a:xfrm>
          <a:prstGeom prst="ellipse">
            <a:avLst/>
          </a:prstGeom>
          <a:solidFill>
            <a:srgbClr val="5B9BD5">
              <a:lumMod val="40000"/>
              <a:lumOff val="60000"/>
            </a:srgbClr>
          </a:solidFill>
          <a:ln w="28575" cap="flat" cmpd="sng" algn="ctr">
            <a:solidFill>
              <a:srgbClr val="5B9BD5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T Sans" panose="020B0503020203020204" pitchFamily="34" charset="77"/>
            </a:endParaRPr>
          </a:p>
        </p:txBody>
      </p:sp>
      <p:sp>
        <p:nvSpPr>
          <p:cNvPr id="89" name="Elipse 88">
            <a:extLst>
              <a:ext uri="{FF2B5EF4-FFF2-40B4-BE49-F238E27FC236}">
                <a16:creationId xmlns:a16="http://schemas.microsoft.com/office/drawing/2014/main" id="{4F4B02EE-A946-8F72-D792-D4D2B652168B}"/>
              </a:ext>
            </a:extLst>
          </p:cNvPr>
          <p:cNvSpPr/>
          <p:nvPr/>
        </p:nvSpPr>
        <p:spPr>
          <a:xfrm>
            <a:off x="2755131" y="1352468"/>
            <a:ext cx="450159" cy="450159"/>
          </a:xfrm>
          <a:prstGeom prst="ellipse">
            <a:avLst/>
          </a:prstGeom>
          <a:solidFill>
            <a:srgbClr val="70AD47">
              <a:lumMod val="40000"/>
              <a:lumOff val="60000"/>
            </a:srgbClr>
          </a:solidFill>
          <a:ln w="28575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PT Sans" panose="020B0503020203020204" pitchFamily="34" charset="77"/>
            </a:endParaRPr>
          </a:p>
        </p:txBody>
      </p:sp>
      <p:sp>
        <p:nvSpPr>
          <p:cNvPr id="90" name="Elipse 89">
            <a:extLst>
              <a:ext uri="{FF2B5EF4-FFF2-40B4-BE49-F238E27FC236}">
                <a16:creationId xmlns:a16="http://schemas.microsoft.com/office/drawing/2014/main" id="{D262E12B-2BC3-6F14-4003-27F77C791E1E}"/>
              </a:ext>
            </a:extLst>
          </p:cNvPr>
          <p:cNvSpPr/>
          <p:nvPr/>
        </p:nvSpPr>
        <p:spPr>
          <a:xfrm>
            <a:off x="2755131" y="2111515"/>
            <a:ext cx="450159" cy="450159"/>
          </a:xfrm>
          <a:prstGeom prst="ellipse">
            <a:avLst/>
          </a:prstGeom>
          <a:solidFill>
            <a:srgbClr val="70AD47">
              <a:lumMod val="40000"/>
              <a:lumOff val="60000"/>
            </a:srgbClr>
          </a:solidFill>
          <a:ln w="28575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T Sans" panose="020B0503020203020204" pitchFamily="34" charset="77"/>
            </a:endParaRPr>
          </a:p>
        </p:txBody>
      </p:sp>
      <p:sp>
        <p:nvSpPr>
          <p:cNvPr id="91" name="Elipse 90">
            <a:extLst>
              <a:ext uri="{FF2B5EF4-FFF2-40B4-BE49-F238E27FC236}">
                <a16:creationId xmlns:a16="http://schemas.microsoft.com/office/drawing/2014/main" id="{24113F1A-5E04-0D3B-8AAB-2273EAB45F74}"/>
              </a:ext>
            </a:extLst>
          </p:cNvPr>
          <p:cNvSpPr/>
          <p:nvPr/>
        </p:nvSpPr>
        <p:spPr>
          <a:xfrm>
            <a:off x="2755131" y="4388659"/>
            <a:ext cx="450159" cy="450159"/>
          </a:xfrm>
          <a:prstGeom prst="ellipse">
            <a:avLst/>
          </a:prstGeom>
          <a:solidFill>
            <a:srgbClr val="70AD47">
              <a:lumMod val="40000"/>
              <a:lumOff val="60000"/>
            </a:srgbClr>
          </a:solidFill>
          <a:ln w="28575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T Sans" panose="020B0503020203020204" pitchFamily="34" charset="77"/>
            </a:endParaRPr>
          </a:p>
        </p:txBody>
      </p:sp>
      <p:sp>
        <p:nvSpPr>
          <p:cNvPr id="92" name="Elipse 91">
            <a:extLst>
              <a:ext uri="{FF2B5EF4-FFF2-40B4-BE49-F238E27FC236}">
                <a16:creationId xmlns:a16="http://schemas.microsoft.com/office/drawing/2014/main" id="{E164ED44-AF07-FC0D-3957-011195CFA6F2}"/>
              </a:ext>
            </a:extLst>
          </p:cNvPr>
          <p:cNvSpPr/>
          <p:nvPr/>
        </p:nvSpPr>
        <p:spPr>
          <a:xfrm>
            <a:off x="3704829" y="1682701"/>
            <a:ext cx="243206" cy="243206"/>
          </a:xfrm>
          <a:prstGeom prst="ellipse">
            <a:avLst/>
          </a:prstGeom>
          <a:solidFill>
            <a:srgbClr val="5B9BD5">
              <a:lumMod val="60000"/>
              <a:lumOff val="40000"/>
            </a:srgbClr>
          </a:solidFill>
          <a:ln w="28575" cap="flat" cmpd="sng" algn="ctr">
            <a:solidFill>
              <a:srgbClr val="5B9BD5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3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T Sans" panose="020B0503020203020204" pitchFamily="34" charset="77"/>
            </a:endParaRPr>
          </a:p>
        </p:txBody>
      </p:sp>
      <p:sp>
        <p:nvSpPr>
          <p:cNvPr id="93" name="Elipse 92">
            <a:extLst>
              <a:ext uri="{FF2B5EF4-FFF2-40B4-BE49-F238E27FC236}">
                <a16:creationId xmlns:a16="http://schemas.microsoft.com/office/drawing/2014/main" id="{6EAC6D4E-E46A-28DD-6AE5-264549DB77BE}"/>
              </a:ext>
            </a:extLst>
          </p:cNvPr>
          <p:cNvSpPr/>
          <p:nvPr/>
        </p:nvSpPr>
        <p:spPr>
          <a:xfrm>
            <a:off x="4981829" y="2098093"/>
            <a:ext cx="450159" cy="45015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10800000" scaled="1"/>
            <a:tileRect/>
          </a:gradFill>
          <a:ln w="28575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5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T Sans" panose="020B0503020203020204" pitchFamily="34" charset="77"/>
            </a:endParaRPr>
          </a:p>
        </p:txBody>
      </p:sp>
      <p:sp>
        <p:nvSpPr>
          <p:cNvPr id="94" name="Elipse 93">
            <a:extLst>
              <a:ext uri="{FF2B5EF4-FFF2-40B4-BE49-F238E27FC236}">
                <a16:creationId xmlns:a16="http://schemas.microsoft.com/office/drawing/2014/main" id="{CBAD0ED7-D442-BEF9-7570-6EA996DBEBB0}"/>
              </a:ext>
            </a:extLst>
          </p:cNvPr>
          <p:cNvSpPr/>
          <p:nvPr/>
        </p:nvSpPr>
        <p:spPr>
          <a:xfrm>
            <a:off x="4981829" y="2870563"/>
            <a:ext cx="450159" cy="45015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10800000" scaled="1"/>
            <a:tileRect/>
          </a:gradFill>
          <a:ln w="28575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5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T Sans" panose="020B0503020203020204" pitchFamily="34" charset="77"/>
            </a:endParaRPr>
          </a:p>
        </p:txBody>
      </p:sp>
      <p:sp>
        <p:nvSpPr>
          <p:cNvPr id="95" name="Elipse 94">
            <a:extLst>
              <a:ext uri="{FF2B5EF4-FFF2-40B4-BE49-F238E27FC236}">
                <a16:creationId xmlns:a16="http://schemas.microsoft.com/office/drawing/2014/main" id="{CE325E65-2247-AD6E-7B60-7A7555C5596D}"/>
              </a:ext>
            </a:extLst>
          </p:cNvPr>
          <p:cNvSpPr/>
          <p:nvPr/>
        </p:nvSpPr>
        <p:spPr>
          <a:xfrm>
            <a:off x="4981829" y="3643034"/>
            <a:ext cx="450159" cy="45015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10800000" scaled="1"/>
            <a:tileRect/>
          </a:gradFill>
          <a:ln w="28575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5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T Sans" panose="020B0503020203020204" pitchFamily="34" charset="77"/>
            </a:endParaRPr>
          </a:p>
        </p:txBody>
      </p:sp>
      <p:sp>
        <p:nvSpPr>
          <p:cNvPr id="96" name="Elipse 95">
            <a:extLst>
              <a:ext uri="{FF2B5EF4-FFF2-40B4-BE49-F238E27FC236}">
                <a16:creationId xmlns:a16="http://schemas.microsoft.com/office/drawing/2014/main" id="{760EAFE7-292D-B86E-BA7B-A148C4CCAC79}"/>
              </a:ext>
            </a:extLst>
          </p:cNvPr>
          <p:cNvSpPr/>
          <p:nvPr/>
        </p:nvSpPr>
        <p:spPr>
          <a:xfrm>
            <a:off x="2755131" y="2870563"/>
            <a:ext cx="450159" cy="450159"/>
          </a:xfrm>
          <a:prstGeom prst="ellipse">
            <a:avLst/>
          </a:prstGeom>
          <a:solidFill>
            <a:srgbClr val="70AD47">
              <a:lumMod val="40000"/>
              <a:lumOff val="60000"/>
            </a:srgbClr>
          </a:solidFill>
          <a:ln w="28575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T Sans" panose="020B0503020203020204" pitchFamily="34" charset="77"/>
            </a:endParaRPr>
          </a:p>
        </p:txBody>
      </p:sp>
      <p:sp>
        <p:nvSpPr>
          <p:cNvPr id="97" name="Elipse 96">
            <a:extLst>
              <a:ext uri="{FF2B5EF4-FFF2-40B4-BE49-F238E27FC236}">
                <a16:creationId xmlns:a16="http://schemas.microsoft.com/office/drawing/2014/main" id="{C70B857F-DAB8-966D-CC87-4BC393433E18}"/>
              </a:ext>
            </a:extLst>
          </p:cNvPr>
          <p:cNvSpPr/>
          <p:nvPr/>
        </p:nvSpPr>
        <p:spPr>
          <a:xfrm>
            <a:off x="2755131" y="3629716"/>
            <a:ext cx="450159" cy="450159"/>
          </a:xfrm>
          <a:prstGeom prst="ellipse">
            <a:avLst/>
          </a:prstGeom>
          <a:solidFill>
            <a:srgbClr val="70AD47">
              <a:lumMod val="40000"/>
              <a:lumOff val="60000"/>
            </a:srgbClr>
          </a:solidFill>
          <a:ln w="28575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T Sans" panose="020B0503020203020204" pitchFamily="34" charset="77"/>
            </a:endParaRPr>
          </a:p>
        </p:txBody>
      </p:sp>
      <p:sp>
        <p:nvSpPr>
          <p:cNvPr id="98" name="Elipse 97">
            <a:extLst>
              <a:ext uri="{FF2B5EF4-FFF2-40B4-BE49-F238E27FC236}">
                <a16:creationId xmlns:a16="http://schemas.microsoft.com/office/drawing/2014/main" id="{88CB7DE1-C94C-97B7-FE0B-72BF1170436B}"/>
              </a:ext>
            </a:extLst>
          </p:cNvPr>
          <p:cNvSpPr/>
          <p:nvPr/>
        </p:nvSpPr>
        <p:spPr>
          <a:xfrm>
            <a:off x="3704829" y="2328790"/>
            <a:ext cx="243206" cy="243206"/>
          </a:xfrm>
          <a:prstGeom prst="ellipse">
            <a:avLst/>
          </a:prstGeom>
          <a:solidFill>
            <a:srgbClr val="5B9BD5">
              <a:lumMod val="60000"/>
              <a:lumOff val="40000"/>
            </a:srgbClr>
          </a:solidFill>
          <a:ln w="28575" cap="flat" cmpd="sng" algn="ctr">
            <a:solidFill>
              <a:srgbClr val="5B9BD5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T Sans" panose="020B0503020203020204" pitchFamily="34" charset="77"/>
            </a:endParaRPr>
          </a:p>
        </p:txBody>
      </p:sp>
      <p:sp>
        <p:nvSpPr>
          <p:cNvPr id="99" name="Elipse 98">
            <a:extLst>
              <a:ext uri="{FF2B5EF4-FFF2-40B4-BE49-F238E27FC236}">
                <a16:creationId xmlns:a16="http://schemas.microsoft.com/office/drawing/2014/main" id="{E2B11D0E-3755-0337-D4B3-51E222013C30}"/>
              </a:ext>
            </a:extLst>
          </p:cNvPr>
          <p:cNvSpPr/>
          <p:nvPr/>
        </p:nvSpPr>
        <p:spPr>
          <a:xfrm>
            <a:off x="3704829" y="2974878"/>
            <a:ext cx="243206" cy="243206"/>
          </a:xfrm>
          <a:prstGeom prst="ellipse">
            <a:avLst/>
          </a:prstGeom>
          <a:solidFill>
            <a:srgbClr val="5B9BD5">
              <a:lumMod val="60000"/>
              <a:lumOff val="40000"/>
            </a:srgbClr>
          </a:solidFill>
          <a:ln w="28575" cap="flat" cmpd="sng" algn="ctr">
            <a:solidFill>
              <a:srgbClr val="5B9BD5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T Sans" panose="020B0503020203020204" pitchFamily="34" charset="77"/>
            </a:endParaRPr>
          </a:p>
        </p:txBody>
      </p:sp>
      <p:sp>
        <p:nvSpPr>
          <p:cNvPr id="100" name="Elipse 99">
            <a:extLst>
              <a:ext uri="{FF2B5EF4-FFF2-40B4-BE49-F238E27FC236}">
                <a16:creationId xmlns:a16="http://schemas.microsoft.com/office/drawing/2014/main" id="{2DA1FE56-24EC-763E-A976-2B11B02D0C56}"/>
              </a:ext>
            </a:extLst>
          </p:cNvPr>
          <p:cNvSpPr/>
          <p:nvPr/>
        </p:nvSpPr>
        <p:spPr>
          <a:xfrm>
            <a:off x="3704829" y="3620967"/>
            <a:ext cx="243206" cy="243206"/>
          </a:xfrm>
          <a:prstGeom prst="ellipse">
            <a:avLst/>
          </a:prstGeom>
          <a:solidFill>
            <a:srgbClr val="5B9BD5">
              <a:lumMod val="60000"/>
              <a:lumOff val="40000"/>
            </a:srgbClr>
          </a:solidFill>
          <a:ln w="28575" cap="flat" cmpd="sng" algn="ctr">
            <a:solidFill>
              <a:srgbClr val="5B9BD5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T Sans" panose="020B0503020203020204" pitchFamily="34" charset="77"/>
            </a:endParaRPr>
          </a:p>
        </p:txBody>
      </p:sp>
      <p:sp>
        <p:nvSpPr>
          <p:cNvPr id="101" name="Elipse 100">
            <a:extLst>
              <a:ext uri="{FF2B5EF4-FFF2-40B4-BE49-F238E27FC236}">
                <a16:creationId xmlns:a16="http://schemas.microsoft.com/office/drawing/2014/main" id="{A3772749-21EE-5370-742E-AC017ED962C6}"/>
              </a:ext>
            </a:extLst>
          </p:cNvPr>
          <p:cNvSpPr/>
          <p:nvPr/>
        </p:nvSpPr>
        <p:spPr>
          <a:xfrm>
            <a:off x="3704829" y="4267055"/>
            <a:ext cx="243206" cy="243206"/>
          </a:xfrm>
          <a:prstGeom prst="ellipse">
            <a:avLst/>
          </a:prstGeom>
          <a:solidFill>
            <a:srgbClr val="5B9BD5">
              <a:lumMod val="60000"/>
              <a:lumOff val="40000"/>
            </a:srgbClr>
          </a:solidFill>
          <a:ln w="28575" cap="flat" cmpd="sng" algn="ctr">
            <a:solidFill>
              <a:srgbClr val="5B9BD5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T Sans" panose="020B0503020203020204" pitchFamily="34" charset="77"/>
            </a:endParaRPr>
          </a:p>
        </p:txBody>
      </p:sp>
      <p:sp>
        <p:nvSpPr>
          <p:cNvPr id="102" name="Forma libre 101">
            <a:extLst>
              <a:ext uri="{FF2B5EF4-FFF2-40B4-BE49-F238E27FC236}">
                <a16:creationId xmlns:a16="http://schemas.microsoft.com/office/drawing/2014/main" id="{00A1136E-8551-DE4F-944D-D944EDFAE2DB}"/>
              </a:ext>
            </a:extLst>
          </p:cNvPr>
          <p:cNvSpPr/>
          <p:nvPr/>
        </p:nvSpPr>
        <p:spPr>
          <a:xfrm>
            <a:off x="3835842" y="1940023"/>
            <a:ext cx="1139743" cy="379914"/>
          </a:xfrm>
          <a:custGeom>
            <a:avLst/>
            <a:gdLst>
              <a:gd name="connsiteX0" fmla="*/ 2025748 w 2025748"/>
              <a:gd name="connsiteY0" fmla="*/ 675249 h 675249"/>
              <a:gd name="connsiteX1" fmla="*/ 1237957 w 2025748"/>
              <a:gd name="connsiteY1" fmla="*/ 309489 h 675249"/>
              <a:gd name="connsiteX2" fmla="*/ 436099 w 2025748"/>
              <a:gd name="connsiteY2" fmla="*/ 281354 h 675249"/>
              <a:gd name="connsiteX3" fmla="*/ 0 w 2025748"/>
              <a:gd name="connsiteY3" fmla="*/ 0 h 675249"/>
              <a:gd name="connsiteX4" fmla="*/ 0 w 2025748"/>
              <a:gd name="connsiteY4" fmla="*/ 0 h 675249"/>
              <a:gd name="connsiteX5" fmla="*/ 0 w 2025748"/>
              <a:gd name="connsiteY5" fmla="*/ 0 h 675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25748" h="675249">
                <a:moveTo>
                  <a:pt x="2025748" y="675249"/>
                </a:moveTo>
                <a:cubicBezTo>
                  <a:pt x="1764323" y="525193"/>
                  <a:pt x="1502898" y="375138"/>
                  <a:pt x="1237957" y="309489"/>
                </a:cubicBezTo>
                <a:cubicBezTo>
                  <a:pt x="973016" y="243840"/>
                  <a:pt x="642425" y="332936"/>
                  <a:pt x="436099" y="281354"/>
                </a:cubicBezTo>
                <a:cubicBezTo>
                  <a:pt x="229773" y="229772"/>
                  <a:pt x="0" y="0"/>
                  <a:pt x="0" y="0"/>
                </a:cubicBez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28575" cap="flat" cmpd="sng" algn="ctr">
            <a:solidFill>
              <a:srgbClr val="ED7D3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T Sans" panose="020B0503020203020204" pitchFamily="34" charset="77"/>
            </a:endParaRPr>
          </a:p>
        </p:txBody>
      </p:sp>
      <p:sp>
        <p:nvSpPr>
          <p:cNvPr id="103" name="Forma libre 102">
            <a:extLst>
              <a:ext uri="{FF2B5EF4-FFF2-40B4-BE49-F238E27FC236}">
                <a16:creationId xmlns:a16="http://schemas.microsoft.com/office/drawing/2014/main" id="{07D33273-C9D7-4965-864E-4932777F79AA}"/>
              </a:ext>
            </a:extLst>
          </p:cNvPr>
          <p:cNvSpPr/>
          <p:nvPr/>
        </p:nvSpPr>
        <p:spPr>
          <a:xfrm>
            <a:off x="3186822" y="1410754"/>
            <a:ext cx="530297" cy="307651"/>
          </a:xfrm>
          <a:custGeom>
            <a:avLst/>
            <a:gdLst>
              <a:gd name="connsiteX0" fmla="*/ 942536 w 942536"/>
              <a:gd name="connsiteY0" fmla="*/ 546811 h 546811"/>
              <a:gd name="connsiteX1" fmla="*/ 604911 w 942536"/>
              <a:gd name="connsiteY1" fmla="*/ 40374 h 546811"/>
              <a:gd name="connsiteX2" fmla="*/ 0 w 942536"/>
              <a:gd name="connsiteY2" fmla="*/ 68510 h 54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2536" h="546811">
                <a:moveTo>
                  <a:pt x="942536" y="546811"/>
                </a:moveTo>
                <a:cubicBezTo>
                  <a:pt x="852268" y="333451"/>
                  <a:pt x="762000" y="120091"/>
                  <a:pt x="604911" y="40374"/>
                </a:cubicBezTo>
                <a:cubicBezTo>
                  <a:pt x="447822" y="-39343"/>
                  <a:pt x="223911" y="14583"/>
                  <a:pt x="0" y="68510"/>
                </a:cubicBezTo>
              </a:path>
            </a:pathLst>
          </a:custGeom>
          <a:noFill/>
          <a:ln w="28575" cap="flat" cmpd="sng" algn="ctr">
            <a:solidFill>
              <a:srgbClr val="ED7D3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T Sans" panose="020B0503020203020204" pitchFamily="34" charset="77"/>
            </a:endParaRPr>
          </a:p>
        </p:txBody>
      </p:sp>
      <p:cxnSp>
        <p:nvCxnSpPr>
          <p:cNvPr id="104" name="Conector curvado 103">
            <a:extLst>
              <a:ext uri="{FF2B5EF4-FFF2-40B4-BE49-F238E27FC236}">
                <a16:creationId xmlns:a16="http://schemas.microsoft.com/office/drawing/2014/main" id="{63A2594A-76E1-BBFB-61AE-96A8F33FF76F}"/>
              </a:ext>
            </a:extLst>
          </p:cNvPr>
          <p:cNvCxnSpPr>
            <a:cxnSpLocks/>
            <a:stCxn id="89" idx="4"/>
            <a:endCxn id="98" idx="0"/>
          </p:cNvCxnSpPr>
          <p:nvPr/>
        </p:nvCxnSpPr>
        <p:spPr>
          <a:xfrm rot="16200000" flipH="1">
            <a:off x="3140240" y="1642598"/>
            <a:ext cx="526163" cy="846221"/>
          </a:xfrm>
          <a:prstGeom prst="curvedConnector3">
            <a:avLst>
              <a:gd name="adj1" fmla="val 40974"/>
            </a:avLst>
          </a:prstGeom>
          <a:noFill/>
          <a:ln w="28575" cap="flat" cmpd="sng" algn="ctr">
            <a:solidFill>
              <a:srgbClr val="ED7D3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05" name="Conector curvado 104">
            <a:extLst>
              <a:ext uri="{FF2B5EF4-FFF2-40B4-BE49-F238E27FC236}">
                <a16:creationId xmlns:a16="http://schemas.microsoft.com/office/drawing/2014/main" id="{58056A06-CE0B-08C3-9A23-69ED90927DC4}"/>
              </a:ext>
            </a:extLst>
          </p:cNvPr>
          <p:cNvCxnSpPr>
            <a:cxnSpLocks/>
            <a:stCxn id="98" idx="2"/>
            <a:endCxn id="90" idx="6"/>
          </p:cNvCxnSpPr>
          <p:nvPr/>
        </p:nvCxnSpPr>
        <p:spPr>
          <a:xfrm rot="10800000">
            <a:off x="3205290" y="2336595"/>
            <a:ext cx="499539" cy="113798"/>
          </a:xfrm>
          <a:prstGeom prst="curvedConnector3">
            <a:avLst>
              <a:gd name="adj1" fmla="val 40493"/>
            </a:avLst>
          </a:prstGeom>
          <a:noFill/>
          <a:ln w="28575" cap="flat" cmpd="sng" algn="ctr">
            <a:solidFill>
              <a:srgbClr val="ED7D3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06" name="Conector curvado 105">
            <a:extLst>
              <a:ext uri="{FF2B5EF4-FFF2-40B4-BE49-F238E27FC236}">
                <a16:creationId xmlns:a16="http://schemas.microsoft.com/office/drawing/2014/main" id="{C7D0BC41-7938-184A-AE17-2032CA1C0584}"/>
              </a:ext>
            </a:extLst>
          </p:cNvPr>
          <p:cNvCxnSpPr>
            <a:cxnSpLocks/>
            <a:endCxn id="99" idx="1"/>
          </p:cNvCxnSpPr>
          <p:nvPr/>
        </p:nvCxnSpPr>
        <p:spPr>
          <a:xfrm>
            <a:off x="3035844" y="2561569"/>
            <a:ext cx="704601" cy="448926"/>
          </a:xfrm>
          <a:prstGeom prst="curvedConnector2">
            <a:avLst/>
          </a:prstGeom>
          <a:noFill/>
          <a:ln w="28575" cap="flat" cmpd="sng" algn="ctr">
            <a:solidFill>
              <a:srgbClr val="ED7D3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07" name="Conector curvado 106">
            <a:extLst>
              <a:ext uri="{FF2B5EF4-FFF2-40B4-BE49-F238E27FC236}">
                <a16:creationId xmlns:a16="http://schemas.microsoft.com/office/drawing/2014/main" id="{63247904-6851-6F10-F716-761F29784C39}"/>
              </a:ext>
            </a:extLst>
          </p:cNvPr>
          <p:cNvCxnSpPr>
            <a:cxnSpLocks/>
            <a:stCxn id="99" idx="2"/>
            <a:endCxn id="96" idx="6"/>
          </p:cNvCxnSpPr>
          <p:nvPr/>
        </p:nvCxnSpPr>
        <p:spPr>
          <a:xfrm rot="10800000">
            <a:off x="3205290" y="3095643"/>
            <a:ext cx="499539" cy="839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ED7D3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08" name="Conector curvado 107">
            <a:extLst>
              <a:ext uri="{FF2B5EF4-FFF2-40B4-BE49-F238E27FC236}">
                <a16:creationId xmlns:a16="http://schemas.microsoft.com/office/drawing/2014/main" id="{FADFB81E-86AA-0FE1-D628-7D1E650316CB}"/>
              </a:ext>
            </a:extLst>
          </p:cNvPr>
          <p:cNvCxnSpPr>
            <a:cxnSpLocks/>
            <a:endCxn id="100" idx="1"/>
          </p:cNvCxnSpPr>
          <p:nvPr/>
        </p:nvCxnSpPr>
        <p:spPr>
          <a:xfrm>
            <a:off x="3005360" y="3320722"/>
            <a:ext cx="735086" cy="335861"/>
          </a:xfrm>
          <a:prstGeom prst="curvedConnector2">
            <a:avLst/>
          </a:prstGeom>
          <a:noFill/>
          <a:ln w="28575" cap="flat" cmpd="sng" algn="ctr">
            <a:solidFill>
              <a:srgbClr val="ED7D3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09" name="Conector curvado 108">
            <a:extLst>
              <a:ext uri="{FF2B5EF4-FFF2-40B4-BE49-F238E27FC236}">
                <a16:creationId xmlns:a16="http://schemas.microsoft.com/office/drawing/2014/main" id="{3151F5A0-A5BB-8414-3324-EC5C60C458E3}"/>
              </a:ext>
            </a:extLst>
          </p:cNvPr>
          <p:cNvCxnSpPr>
            <a:cxnSpLocks/>
            <a:stCxn id="100" idx="2"/>
          </p:cNvCxnSpPr>
          <p:nvPr/>
        </p:nvCxnSpPr>
        <p:spPr>
          <a:xfrm rot="10800000" flipV="1">
            <a:off x="3205289" y="3742570"/>
            <a:ext cx="499540" cy="103920"/>
          </a:xfrm>
          <a:prstGeom prst="curvedConnector3">
            <a:avLst>
              <a:gd name="adj1" fmla="val 42078"/>
            </a:avLst>
          </a:prstGeom>
          <a:noFill/>
          <a:ln w="28575" cap="flat" cmpd="sng" algn="ctr">
            <a:solidFill>
              <a:srgbClr val="ED7D3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10" name="Conector curvado 109">
            <a:extLst>
              <a:ext uri="{FF2B5EF4-FFF2-40B4-BE49-F238E27FC236}">
                <a16:creationId xmlns:a16="http://schemas.microsoft.com/office/drawing/2014/main" id="{DC19C2D5-BD04-C447-97EE-C655CDB7A8E7}"/>
              </a:ext>
            </a:extLst>
          </p:cNvPr>
          <p:cNvCxnSpPr>
            <a:cxnSpLocks/>
            <a:stCxn id="97" idx="5"/>
            <a:endCxn id="101" idx="2"/>
          </p:cNvCxnSpPr>
          <p:nvPr/>
        </p:nvCxnSpPr>
        <p:spPr>
          <a:xfrm rot="16200000" flipH="1">
            <a:off x="3234744" y="3918573"/>
            <a:ext cx="374708" cy="565463"/>
          </a:xfrm>
          <a:prstGeom prst="curvedConnector2">
            <a:avLst/>
          </a:prstGeom>
          <a:noFill/>
          <a:ln w="28575" cap="flat" cmpd="sng" algn="ctr">
            <a:solidFill>
              <a:srgbClr val="ED7D3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11" name="Conector curvado 110">
            <a:extLst>
              <a:ext uri="{FF2B5EF4-FFF2-40B4-BE49-F238E27FC236}">
                <a16:creationId xmlns:a16="http://schemas.microsoft.com/office/drawing/2014/main" id="{10E7FAB8-383D-1A3E-ACC6-DC3CED4C7D95}"/>
              </a:ext>
            </a:extLst>
          </p:cNvPr>
          <p:cNvCxnSpPr>
            <a:cxnSpLocks/>
            <a:stCxn id="101" idx="4"/>
          </p:cNvCxnSpPr>
          <p:nvPr/>
        </p:nvCxnSpPr>
        <p:spPr>
          <a:xfrm rot="5400000">
            <a:off x="3462181" y="4253372"/>
            <a:ext cx="107362" cy="621141"/>
          </a:xfrm>
          <a:prstGeom prst="curvedConnector2">
            <a:avLst/>
          </a:prstGeom>
          <a:noFill/>
          <a:ln w="28575" cap="flat" cmpd="sng" algn="ctr">
            <a:solidFill>
              <a:srgbClr val="ED7D3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12" name="Forma libre 111">
            <a:extLst>
              <a:ext uri="{FF2B5EF4-FFF2-40B4-BE49-F238E27FC236}">
                <a16:creationId xmlns:a16="http://schemas.microsoft.com/office/drawing/2014/main" id="{F8D2023A-21B3-FA10-F328-956C30B53593}"/>
              </a:ext>
            </a:extLst>
          </p:cNvPr>
          <p:cNvSpPr/>
          <p:nvPr/>
        </p:nvSpPr>
        <p:spPr>
          <a:xfrm>
            <a:off x="3123503" y="2446708"/>
            <a:ext cx="2580251" cy="2399445"/>
          </a:xfrm>
          <a:custGeom>
            <a:avLst/>
            <a:gdLst>
              <a:gd name="connsiteX0" fmla="*/ 0 w 4712677"/>
              <a:gd name="connsiteY0" fmla="*/ 4318782 h 4405621"/>
              <a:gd name="connsiteX1" fmla="*/ 1026941 w 4712677"/>
              <a:gd name="connsiteY1" fmla="*/ 4360985 h 4405621"/>
              <a:gd name="connsiteX2" fmla="*/ 2321169 w 4712677"/>
              <a:gd name="connsiteY2" fmla="*/ 3770142 h 4405621"/>
              <a:gd name="connsiteX3" fmla="*/ 2813538 w 4712677"/>
              <a:gd name="connsiteY3" fmla="*/ 1111348 h 4405621"/>
              <a:gd name="connsiteX4" fmla="*/ 3967089 w 4712677"/>
              <a:gd name="connsiteY4" fmla="*/ 464234 h 4405621"/>
              <a:gd name="connsiteX5" fmla="*/ 4445391 w 4712677"/>
              <a:gd name="connsiteY5" fmla="*/ 182880 h 4405621"/>
              <a:gd name="connsiteX6" fmla="*/ 4712677 w 4712677"/>
              <a:gd name="connsiteY6" fmla="*/ 0 h 4405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2677" h="4405621">
                <a:moveTo>
                  <a:pt x="0" y="4318782"/>
                </a:moveTo>
                <a:cubicBezTo>
                  <a:pt x="320040" y="4385603"/>
                  <a:pt x="640080" y="4452425"/>
                  <a:pt x="1026941" y="4360985"/>
                </a:cubicBezTo>
                <a:cubicBezTo>
                  <a:pt x="1413802" y="4269545"/>
                  <a:pt x="2023403" y="4311748"/>
                  <a:pt x="2321169" y="3770142"/>
                </a:cubicBezTo>
                <a:cubicBezTo>
                  <a:pt x="2618935" y="3228536"/>
                  <a:pt x="2539218" y="1662333"/>
                  <a:pt x="2813538" y="1111348"/>
                </a:cubicBezTo>
                <a:cubicBezTo>
                  <a:pt x="3087858" y="560363"/>
                  <a:pt x="3695114" y="618979"/>
                  <a:pt x="3967089" y="464234"/>
                </a:cubicBezTo>
                <a:cubicBezTo>
                  <a:pt x="4239064" y="309489"/>
                  <a:pt x="4321126" y="260252"/>
                  <a:pt x="4445391" y="182880"/>
                </a:cubicBezTo>
                <a:cubicBezTo>
                  <a:pt x="4569656" y="105508"/>
                  <a:pt x="4641166" y="52754"/>
                  <a:pt x="4712677" y="0"/>
                </a:cubicBezTo>
              </a:path>
            </a:pathLst>
          </a:custGeom>
          <a:noFill/>
          <a:ln w="28575" cap="flat" cmpd="sng" algn="ctr">
            <a:solidFill>
              <a:srgbClr val="ED7D3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T Sans" panose="020B0503020203020204" pitchFamily="34" charset="77"/>
            </a:endParaRPr>
          </a:p>
        </p:txBody>
      </p:sp>
      <p:sp>
        <p:nvSpPr>
          <p:cNvPr id="113" name="Elipse 112">
            <a:extLst>
              <a:ext uri="{FF2B5EF4-FFF2-40B4-BE49-F238E27FC236}">
                <a16:creationId xmlns:a16="http://schemas.microsoft.com/office/drawing/2014/main" id="{1EC542A9-D315-14FB-7B92-526F6588D6EA}"/>
              </a:ext>
            </a:extLst>
          </p:cNvPr>
          <p:cNvSpPr/>
          <p:nvPr/>
        </p:nvSpPr>
        <p:spPr>
          <a:xfrm>
            <a:off x="5735534" y="2221996"/>
            <a:ext cx="243206" cy="243206"/>
          </a:xfrm>
          <a:prstGeom prst="ellipse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0800000" scaled="1"/>
            <a:tileRect/>
          </a:gradFill>
          <a:ln w="19050" cap="flat" cmpd="sng" algn="ctr">
            <a:solidFill>
              <a:srgbClr val="BFAF1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T Sans" panose="020B0503020203020204" pitchFamily="34" charset="77"/>
            </a:endParaRPr>
          </a:p>
        </p:txBody>
      </p:sp>
      <p:sp>
        <p:nvSpPr>
          <p:cNvPr id="114" name="CuadroTexto 113">
            <a:extLst>
              <a:ext uri="{FF2B5EF4-FFF2-40B4-BE49-F238E27FC236}">
                <a16:creationId xmlns:a16="http://schemas.microsoft.com/office/drawing/2014/main" id="{BCFC6E63-3B76-4FC9-01EC-B24FC792F7CE}"/>
              </a:ext>
            </a:extLst>
          </p:cNvPr>
          <p:cNvSpPr txBox="1"/>
          <p:nvPr/>
        </p:nvSpPr>
        <p:spPr>
          <a:xfrm>
            <a:off x="4234863" y="1922601"/>
            <a:ext cx="65594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7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T Sans" panose="020B0503020203020204" pitchFamily="34" charset="77"/>
                <a:cs typeface="Times New Roman" panose="02020603050405020304" pitchFamily="18" charset="0"/>
              </a:rPr>
              <a:t>Thread id_0</a:t>
            </a:r>
          </a:p>
        </p:txBody>
      </p:sp>
      <p:sp>
        <p:nvSpPr>
          <p:cNvPr id="115" name="CuadroTexto 114">
            <a:extLst>
              <a:ext uri="{FF2B5EF4-FFF2-40B4-BE49-F238E27FC236}">
                <a16:creationId xmlns:a16="http://schemas.microsoft.com/office/drawing/2014/main" id="{2EE703A6-8E66-5E6C-8EC7-7463A623C231}"/>
              </a:ext>
            </a:extLst>
          </p:cNvPr>
          <p:cNvSpPr txBox="1"/>
          <p:nvPr/>
        </p:nvSpPr>
        <p:spPr>
          <a:xfrm>
            <a:off x="3633646" y="1701778"/>
            <a:ext cx="42511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7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T Sans" panose="020B0503020203020204" pitchFamily="34" charset="77"/>
                <a:cs typeface="Times New Roman" panose="02020603050405020304" pitchFamily="18" charset="0"/>
              </a:rPr>
              <a:t>1,0,1..</a:t>
            </a:r>
          </a:p>
        </p:txBody>
      </p:sp>
      <p:sp>
        <p:nvSpPr>
          <p:cNvPr id="116" name="CuadroTexto 115">
            <a:extLst>
              <a:ext uri="{FF2B5EF4-FFF2-40B4-BE49-F238E27FC236}">
                <a16:creationId xmlns:a16="http://schemas.microsoft.com/office/drawing/2014/main" id="{EEF2BC43-2C6C-F7ED-90F7-17FCCEE7D51D}"/>
              </a:ext>
            </a:extLst>
          </p:cNvPr>
          <p:cNvSpPr txBox="1"/>
          <p:nvPr/>
        </p:nvSpPr>
        <p:spPr>
          <a:xfrm>
            <a:off x="3633143" y="2350519"/>
            <a:ext cx="42511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7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T Sans" panose="020B0503020203020204" pitchFamily="34" charset="77"/>
                <a:cs typeface="Times New Roman" panose="02020603050405020304" pitchFamily="18" charset="0"/>
              </a:rPr>
              <a:t>1,1,1..</a:t>
            </a:r>
          </a:p>
        </p:txBody>
      </p:sp>
      <p:sp>
        <p:nvSpPr>
          <p:cNvPr id="117" name="CuadroTexto 116">
            <a:extLst>
              <a:ext uri="{FF2B5EF4-FFF2-40B4-BE49-F238E27FC236}">
                <a16:creationId xmlns:a16="http://schemas.microsoft.com/office/drawing/2014/main" id="{E92DD3AF-7BDD-1B3D-0679-004FD2FA6D62}"/>
              </a:ext>
            </a:extLst>
          </p:cNvPr>
          <p:cNvSpPr txBox="1"/>
          <p:nvPr/>
        </p:nvSpPr>
        <p:spPr>
          <a:xfrm>
            <a:off x="3626833" y="3001102"/>
            <a:ext cx="42511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7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T Sans" panose="020B0503020203020204" pitchFamily="34" charset="77"/>
                <a:cs typeface="Times New Roman" panose="02020603050405020304" pitchFamily="18" charset="0"/>
              </a:rPr>
              <a:t>1,1,0..</a:t>
            </a:r>
          </a:p>
        </p:txBody>
      </p:sp>
      <p:sp>
        <p:nvSpPr>
          <p:cNvPr id="118" name="CuadroTexto 117">
            <a:extLst>
              <a:ext uri="{FF2B5EF4-FFF2-40B4-BE49-F238E27FC236}">
                <a16:creationId xmlns:a16="http://schemas.microsoft.com/office/drawing/2014/main" id="{F9D1317C-8460-2859-A49A-4C29C8718121}"/>
              </a:ext>
            </a:extLst>
          </p:cNvPr>
          <p:cNvSpPr txBox="1"/>
          <p:nvPr/>
        </p:nvSpPr>
        <p:spPr>
          <a:xfrm>
            <a:off x="3634285" y="3643798"/>
            <a:ext cx="42511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7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T Sans" panose="020B0503020203020204" pitchFamily="34" charset="77"/>
                <a:cs typeface="Times New Roman" panose="02020603050405020304" pitchFamily="18" charset="0"/>
              </a:rPr>
              <a:t>0,1,0..</a:t>
            </a:r>
          </a:p>
        </p:txBody>
      </p:sp>
      <p:sp>
        <p:nvSpPr>
          <p:cNvPr id="119" name="CuadroTexto 118">
            <a:extLst>
              <a:ext uri="{FF2B5EF4-FFF2-40B4-BE49-F238E27FC236}">
                <a16:creationId xmlns:a16="http://schemas.microsoft.com/office/drawing/2014/main" id="{D88044E9-9AF9-E04B-D7C1-96CC72B0C4B5}"/>
              </a:ext>
            </a:extLst>
          </p:cNvPr>
          <p:cNvSpPr txBox="1"/>
          <p:nvPr/>
        </p:nvSpPr>
        <p:spPr>
          <a:xfrm>
            <a:off x="3635245" y="4286695"/>
            <a:ext cx="42511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7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T Sans" panose="020B0503020203020204" pitchFamily="34" charset="77"/>
                <a:cs typeface="Times New Roman" panose="02020603050405020304" pitchFamily="18" charset="0"/>
              </a:rPr>
              <a:t>0,1,1..</a:t>
            </a:r>
          </a:p>
        </p:txBody>
      </p:sp>
      <p:sp>
        <p:nvSpPr>
          <p:cNvPr id="120" name="CuadroTexto 119">
            <a:extLst>
              <a:ext uri="{FF2B5EF4-FFF2-40B4-BE49-F238E27FC236}">
                <a16:creationId xmlns:a16="http://schemas.microsoft.com/office/drawing/2014/main" id="{C95064B9-5D60-080D-B8E7-3877BFE6D831}"/>
              </a:ext>
            </a:extLst>
          </p:cNvPr>
          <p:cNvSpPr txBox="1"/>
          <p:nvPr/>
        </p:nvSpPr>
        <p:spPr>
          <a:xfrm>
            <a:off x="3811278" y="1486334"/>
            <a:ext cx="7633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T Sans" panose="020B0503020203020204" pitchFamily="34" charset="77"/>
                <a:cs typeface="Times New Roman" panose="02020603050405020304" pitchFamily="18" charset="0"/>
              </a:rPr>
              <a:t>weights[0][0]</a:t>
            </a:r>
          </a:p>
        </p:txBody>
      </p:sp>
      <p:sp>
        <p:nvSpPr>
          <p:cNvPr id="121" name="CuadroTexto 120">
            <a:extLst>
              <a:ext uri="{FF2B5EF4-FFF2-40B4-BE49-F238E27FC236}">
                <a16:creationId xmlns:a16="http://schemas.microsoft.com/office/drawing/2014/main" id="{5EA97DC2-DC2B-F30B-3039-A0F1702FE1F8}"/>
              </a:ext>
            </a:extLst>
          </p:cNvPr>
          <p:cNvSpPr txBox="1"/>
          <p:nvPr/>
        </p:nvSpPr>
        <p:spPr>
          <a:xfrm>
            <a:off x="3833914" y="2118684"/>
            <a:ext cx="7633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T Sans" panose="020B0503020203020204" pitchFamily="34" charset="77"/>
                <a:cs typeface="Times New Roman" panose="02020603050405020304" pitchFamily="18" charset="0"/>
              </a:rPr>
              <a:t>weights[0][1]</a:t>
            </a:r>
          </a:p>
        </p:txBody>
      </p:sp>
      <p:sp>
        <p:nvSpPr>
          <p:cNvPr id="122" name="CuadroTexto 121">
            <a:extLst>
              <a:ext uri="{FF2B5EF4-FFF2-40B4-BE49-F238E27FC236}">
                <a16:creationId xmlns:a16="http://schemas.microsoft.com/office/drawing/2014/main" id="{2E937315-816A-EA55-747D-BD4070D4EFCB}"/>
              </a:ext>
            </a:extLst>
          </p:cNvPr>
          <p:cNvSpPr txBox="1"/>
          <p:nvPr/>
        </p:nvSpPr>
        <p:spPr>
          <a:xfrm>
            <a:off x="3811279" y="2752774"/>
            <a:ext cx="7633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T Sans" panose="020B0503020203020204" pitchFamily="34" charset="77"/>
                <a:cs typeface="Times New Roman" panose="02020603050405020304" pitchFamily="18" charset="0"/>
              </a:rPr>
              <a:t>weights[0][2]</a:t>
            </a:r>
          </a:p>
        </p:txBody>
      </p:sp>
      <p:sp>
        <p:nvSpPr>
          <p:cNvPr id="123" name="CuadroTexto 122">
            <a:extLst>
              <a:ext uri="{FF2B5EF4-FFF2-40B4-BE49-F238E27FC236}">
                <a16:creationId xmlns:a16="http://schemas.microsoft.com/office/drawing/2014/main" id="{A3D94785-1AFD-89D7-0FF1-A3E4D685539C}"/>
              </a:ext>
            </a:extLst>
          </p:cNvPr>
          <p:cNvSpPr txBox="1"/>
          <p:nvPr/>
        </p:nvSpPr>
        <p:spPr>
          <a:xfrm>
            <a:off x="3814068" y="3420704"/>
            <a:ext cx="7633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T Sans" panose="020B0503020203020204" pitchFamily="34" charset="77"/>
                <a:cs typeface="Times New Roman" panose="02020603050405020304" pitchFamily="18" charset="0"/>
              </a:rPr>
              <a:t>weights[0][3]</a:t>
            </a:r>
          </a:p>
        </p:txBody>
      </p:sp>
      <p:sp>
        <p:nvSpPr>
          <p:cNvPr id="124" name="CuadroTexto 123">
            <a:extLst>
              <a:ext uri="{FF2B5EF4-FFF2-40B4-BE49-F238E27FC236}">
                <a16:creationId xmlns:a16="http://schemas.microsoft.com/office/drawing/2014/main" id="{B7DE7B7E-2ADF-48D3-C883-5529141579D3}"/>
              </a:ext>
            </a:extLst>
          </p:cNvPr>
          <p:cNvSpPr txBox="1"/>
          <p:nvPr/>
        </p:nvSpPr>
        <p:spPr>
          <a:xfrm>
            <a:off x="3814068" y="4072476"/>
            <a:ext cx="7633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T Sans" panose="020B0503020203020204" pitchFamily="34" charset="77"/>
                <a:cs typeface="Times New Roman" panose="02020603050405020304" pitchFamily="18" charset="0"/>
              </a:rPr>
              <a:t>weights[0][4]</a:t>
            </a:r>
          </a:p>
        </p:txBody>
      </p:sp>
      <p:sp>
        <p:nvSpPr>
          <p:cNvPr id="125" name="CuadroTexto 124">
            <a:extLst>
              <a:ext uri="{FF2B5EF4-FFF2-40B4-BE49-F238E27FC236}">
                <a16:creationId xmlns:a16="http://schemas.microsoft.com/office/drawing/2014/main" id="{24855902-7937-75D0-12D7-A51EEA8FEC8D}"/>
              </a:ext>
            </a:extLst>
          </p:cNvPr>
          <p:cNvSpPr txBox="1"/>
          <p:nvPr/>
        </p:nvSpPr>
        <p:spPr>
          <a:xfrm>
            <a:off x="5735534" y="2037990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T Sans" panose="020B0503020203020204" pitchFamily="34" charset="77"/>
                <a:cs typeface="Times New Roman" panose="02020603050405020304" pitchFamily="18" charset="0"/>
              </a:rPr>
              <a:t>Bias_1</a:t>
            </a:r>
          </a:p>
        </p:txBody>
      </p:sp>
      <p:sp>
        <p:nvSpPr>
          <p:cNvPr id="126" name="CuadroTexto 125">
            <a:extLst>
              <a:ext uri="{FF2B5EF4-FFF2-40B4-BE49-F238E27FC236}">
                <a16:creationId xmlns:a16="http://schemas.microsoft.com/office/drawing/2014/main" id="{9BD8CF57-0DA5-9188-ADB7-C98945684E87}"/>
              </a:ext>
            </a:extLst>
          </p:cNvPr>
          <p:cNvSpPr txBox="1"/>
          <p:nvPr/>
        </p:nvSpPr>
        <p:spPr>
          <a:xfrm>
            <a:off x="5667407" y="2244632"/>
            <a:ext cx="38824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PT Sans" panose="020B0503020203020204" pitchFamily="34" charset="77"/>
                <a:cs typeface="Times New Roman" panose="02020603050405020304" pitchFamily="18" charset="0"/>
              </a:rPr>
              <a:t>1,1,0..</a:t>
            </a:r>
          </a:p>
        </p:txBody>
      </p:sp>
      <p:sp>
        <p:nvSpPr>
          <p:cNvPr id="127" name="CuadroTexto 126">
            <a:extLst>
              <a:ext uri="{FF2B5EF4-FFF2-40B4-BE49-F238E27FC236}">
                <a16:creationId xmlns:a16="http://schemas.microsoft.com/office/drawing/2014/main" id="{3A6FECEF-C259-3F79-5E33-D2ACEDA6213C}"/>
              </a:ext>
            </a:extLst>
          </p:cNvPr>
          <p:cNvSpPr txBox="1"/>
          <p:nvPr/>
        </p:nvSpPr>
        <p:spPr>
          <a:xfrm>
            <a:off x="2709390" y="1431820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1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PT Sans" panose="020B0503020203020204" pitchFamily="34" charset="77"/>
                <a:cs typeface="Times New Roman" panose="02020603050405020304" pitchFamily="18" charset="0"/>
              </a:rPr>
              <a:t>1,1,1..</a:t>
            </a:r>
          </a:p>
        </p:txBody>
      </p:sp>
      <p:sp>
        <p:nvSpPr>
          <p:cNvPr id="128" name="CuadroTexto 127">
            <a:extLst>
              <a:ext uri="{FF2B5EF4-FFF2-40B4-BE49-F238E27FC236}">
                <a16:creationId xmlns:a16="http://schemas.microsoft.com/office/drawing/2014/main" id="{E0886C6C-02A0-01CF-1900-97B0ECCEEC0E}"/>
              </a:ext>
            </a:extLst>
          </p:cNvPr>
          <p:cNvSpPr txBox="1"/>
          <p:nvPr/>
        </p:nvSpPr>
        <p:spPr>
          <a:xfrm>
            <a:off x="2710392" y="2192367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1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PT Sans" panose="020B0503020203020204" pitchFamily="34" charset="77"/>
                <a:cs typeface="Times New Roman" panose="02020603050405020304" pitchFamily="18" charset="0"/>
              </a:rPr>
              <a:t>1,1,0..</a:t>
            </a:r>
          </a:p>
        </p:txBody>
      </p:sp>
      <p:sp>
        <p:nvSpPr>
          <p:cNvPr id="129" name="CuadroTexto 128">
            <a:extLst>
              <a:ext uri="{FF2B5EF4-FFF2-40B4-BE49-F238E27FC236}">
                <a16:creationId xmlns:a16="http://schemas.microsoft.com/office/drawing/2014/main" id="{098DA0F8-508E-A3F2-2BA6-3B4FC639DCCF}"/>
              </a:ext>
            </a:extLst>
          </p:cNvPr>
          <p:cNvSpPr txBox="1"/>
          <p:nvPr/>
        </p:nvSpPr>
        <p:spPr>
          <a:xfrm>
            <a:off x="2709390" y="2959830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1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PT Sans" panose="020B0503020203020204" pitchFamily="34" charset="77"/>
                <a:cs typeface="Times New Roman" panose="02020603050405020304" pitchFamily="18" charset="0"/>
              </a:rPr>
              <a:t>0,1,1..</a:t>
            </a:r>
          </a:p>
        </p:txBody>
      </p:sp>
      <p:sp>
        <p:nvSpPr>
          <p:cNvPr id="130" name="CuadroTexto 129">
            <a:extLst>
              <a:ext uri="{FF2B5EF4-FFF2-40B4-BE49-F238E27FC236}">
                <a16:creationId xmlns:a16="http://schemas.microsoft.com/office/drawing/2014/main" id="{07DDB6DA-EE1C-64F4-4F11-6CB1970C83D1}"/>
              </a:ext>
            </a:extLst>
          </p:cNvPr>
          <p:cNvSpPr txBox="1"/>
          <p:nvPr/>
        </p:nvSpPr>
        <p:spPr>
          <a:xfrm>
            <a:off x="2709390" y="3722036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1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PT Sans" panose="020B0503020203020204" pitchFamily="34" charset="77"/>
                <a:cs typeface="Times New Roman" panose="02020603050405020304" pitchFamily="18" charset="0"/>
              </a:rPr>
              <a:t>0,1,0..</a:t>
            </a:r>
          </a:p>
        </p:txBody>
      </p:sp>
      <p:sp>
        <p:nvSpPr>
          <p:cNvPr id="131" name="CuadroTexto 130">
            <a:extLst>
              <a:ext uri="{FF2B5EF4-FFF2-40B4-BE49-F238E27FC236}">
                <a16:creationId xmlns:a16="http://schemas.microsoft.com/office/drawing/2014/main" id="{8CD1BF0C-6012-E051-6A5F-97BCC50215EC}"/>
              </a:ext>
            </a:extLst>
          </p:cNvPr>
          <p:cNvSpPr txBox="1"/>
          <p:nvPr/>
        </p:nvSpPr>
        <p:spPr>
          <a:xfrm>
            <a:off x="2720293" y="4481400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1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PT Sans" panose="020B0503020203020204" pitchFamily="34" charset="77"/>
                <a:cs typeface="Times New Roman" panose="02020603050405020304" pitchFamily="18" charset="0"/>
              </a:rPr>
              <a:t>1,1,1..</a:t>
            </a:r>
          </a:p>
        </p:txBody>
      </p:sp>
      <p:sp>
        <p:nvSpPr>
          <p:cNvPr id="132" name="CuadroTexto 131">
            <a:extLst>
              <a:ext uri="{FF2B5EF4-FFF2-40B4-BE49-F238E27FC236}">
                <a16:creationId xmlns:a16="http://schemas.microsoft.com/office/drawing/2014/main" id="{2119BD46-2B09-D79A-6568-4DC8F1B71CD8}"/>
              </a:ext>
            </a:extLst>
          </p:cNvPr>
          <p:cNvSpPr txBox="1"/>
          <p:nvPr/>
        </p:nvSpPr>
        <p:spPr>
          <a:xfrm>
            <a:off x="2623657" y="1245549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T Sans" panose="020B0503020203020204" pitchFamily="34" charset="77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33" name="CuadroTexto 132">
            <a:extLst>
              <a:ext uri="{FF2B5EF4-FFF2-40B4-BE49-F238E27FC236}">
                <a16:creationId xmlns:a16="http://schemas.microsoft.com/office/drawing/2014/main" id="{88DDED11-5D9B-051D-FFE5-F76436F276DC}"/>
              </a:ext>
            </a:extLst>
          </p:cNvPr>
          <p:cNvSpPr txBox="1"/>
          <p:nvPr/>
        </p:nvSpPr>
        <p:spPr>
          <a:xfrm>
            <a:off x="2623657" y="1989183"/>
            <a:ext cx="2616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T Sans" panose="020B0503020203020204" pitchFamily="34" charset="77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34" name="CuadroTexto 133">
            <a:extLst>
              <a:ext uri="{FF2B5EF4-FFF2-40B4-BE49-F238E27FC236}">
                <a16:creationId xmlns:a16="http://schemas.microsoft.com/office/drawing/2014/main" id="{F8243FF3-3EF0-54E6-295D-E8AD79EE2C47}"/>
              </a:ext>
            </a:extLst>
          </p:cNvPr>
          <p:cNvSpPr txBox="1"/>
          <p:nvPr/>
        </p:nvSpPr>
        <p:spPr>
          <a:xfrm>
            <a:off x="2624838" y="2749382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T Sans" panose="020B0503020203020204" pitchFamily="34" charset="77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769846A7-DE66-F870-928F-BFF980340938}"/>
              </a:ext>
            </a:extLst>
          </p:cNvPr>
          <p:cNvSpPr txBox="1"/>
          <p:nvPr/>
        </p:nvSpPr>
        <p:spPr>
          <a:xfrm>
            <a:off x="2623657" y="3508957"/>
            <a:ext cx="2680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T Sans" panose="020B0503020203020204" pitchFamily="34" charset="77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136" name="CuadroTexto 135">
            <a:extLst>
              <a:ext uri="{FF2B5EF4-FFF2-40B4-BE49-F238E27FC236}">
                <a16:creationId xmlns:a16="http://schemas.microsoft.com/office/drawing/2014/main" id="{C4F50276-6B97-E5D0-5595-D6C6CB0968DD}"/>
              </a:ext>
            </a:extLst>
          </p:cNvPr>
          <p:cNvSpPr txBox="1"/>
          <p:nvPr/>
        </p:nvSpPr>
        <p:spPr>
          <a:xfrm>
            <a:off x="2626007" y="4267055"/>
            <a:ext cx="2455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T Sans" panose="020B0503020203020204" pitchFamily="34" charset="77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137" name="CuadroTexto 136">
            <a:extLst>
              <a:ext uri="{FF2B5EF4-FFF2-40B4-BE49-F238E27FC236}">
                <a16:creationId xmlns:a16="http://schemas.microsoft.com/office/drawing/2014/main" id="{7003A970-803D-388F-DF0F-A7255A0DEA5D}"/>
              </a:ext>
            </a:extLst>
          </p:cNvPr>
          <p:cNvSpPr txBox="1"/>
          <p:nvPr/>
        </p:nvSpPr>
        <p:spPr>
          <a:xfrm>
            <a:off x="3144457" y="1210699"/>
            <a:ext cx="6206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7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PT Sans" panose="020B0503020203020204" pitchFamily="34" charset="77"/>
              </a:rPr>
              <a:t>AND/XNOR</a:t>
            </a:r>
          </a:p>
        </p:txBody>
      </p:sp>
      <p:sp>
        <p:nvSpPr>
          <p:cNvPr id="138" name="CuadroTexto 137">
            <a:extLst>
              <a:ext uri="{FF2B5EF4-FFF2-40B4-BE49-F238E27FC236}">
                <a16:creationId xmlns:a16="http://schemas.microsoft.com/office/drawing/2014/main" id="{610C0040-623B-D8AF-995B-9095AD730436}"/>
              </a:ext>
            </a:extLst>
          </p:cNvPr>
          <p:cNvSpPr txBox="1"/>
          <p:nvPr/>
        </p:nvSpPr>
        <p:spPr>
          <a:xfrm>
            <a:off x="3145211" y="2110304"/>
            <a:ext cx="6206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7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PT Sans" panose="020B0503020203020204" pitchFamily="34" charset="77"/>
              </a:rPr>
              <a:t>AND/XNOR</a:t>
            </a:r>
          </a:p>
        </p:txBody>
      </p:sp>
      <p:sp>
        <p:nvSpPr>
          <p:cNvPr id="139" name="CuadroTexto 138">
            <a:extLst>
              <a:ext uri="{FF2B5EF4-FFF2-40B4-BE49-F238E27FC236}">
                <a16:creationId xmlns:a16="http://schemas.microsoft.com/office/drawing/2014/main" id="{B22EBF72-C1B6-BB55-8A00-95B1A04C2024}"/>
              </a:ext>
            </a:extLst>
          </p:cNvPr>
          <p:cNvSpPr txBox="1"/>
          <p:nvPr/>
        </p:nvSpPr>
        <p:spPr>
          <a:xfrm>
            <a:off x="3144457" y="2871657"/>
            <a:ext cx="6206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7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PT Sans" panose="020B0503020203020204" pitchFamily="34" charset="77"/>
              </a:rPr>
              <a:t>AND/XNOR</a:t>
            </a:r>
          </a:p>
        </p:txBody>
      </p:sp>
      <p:sp>
        <p:nvSpPr>
          <p:cNvPr id="140" name="CuadroTexto 139">
            <a:extLst>
              <a:ext uri="{FF2B5EF4-FFF2-40B4-BE49-F238E27FC236}">
                <a16:creationId xmlns:a16="http://schemas.microsoft.com/office/drawing/2014/main" id="{50366F29-3B97-4F9F-C672-1B966FCAA75A}"/>
              </a:ext>
            </a:extLst>
          </p:cNvPr>
          <p:cNvSpPr txBox="1"/>
          <p:nvPr/>
        </p:nvSpPr>
        <p:spPr>
          <a:xfrm>
            <a:off x="3144715" y="3870422"/>
            <a:ext cx="6206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7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PT Sans" panose="020B0503020203020204" pitchFamily="34" charset="77"/>
              </a:rPr>
              <a:t>AND/XNOR</a:t>
            </a:r>
          </a:p>
        </p:txBody>
      </p:sp>
      <p:sp>
        <p:nvSpPr>
          <p:cNvPr id="141" name="CuadroTexto 140">
            <a:extLst>
              <a:ext uri="{FF2B5EF4-FFF2-40B4-BE49-F238E27FC236}">
                <a16:creationId xmlns:a16="http://schemas.microsoft.com/office/drawing/2014/main" id="{83D48800-C08E-98E3-5534-004EDF560D4B}"/>
              </a:ext>
            </a:extLst>
          </p:cNvPr>
          <p:cNvSpPr txBox="1"/>
          <p:nvPr/>
        </p:nvSpPr>
        <p:spPr>
          <a:xfrm>
            <a:off x="3146756" y="4647486"/>
            <a:ext cx="6206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7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PT Sans" panose="020B0503020203020204" pitchFamily="34" charset="77"/>
              </a:rPr>
              <a:t>AND/XNOR</a:t>
            </a:r>
          </a:p>
        </p:txBody>
      </p:sp>
      <p:pic>
        <p:nvPicPr>
          <p:cNvPr id="143" name="Imagen 142">
            <a:extLst>
              <a:ext uri="{FF2B5EF4-FFF2-40B4-BE49-F238E27FC236}">
                <a16:creationId xmlns:a16="http://schemas.microsoft.com/office/drawing/2014/main" id="{F3939340-D4D3-5A66-8E93-5450B38A79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952" t="10373" r="4003" b="1916"/>
          <a:stretch/>
        </p:blipFill>
        <p:spPr>
          <a:xfrm>
            <a:off x="232836" y="1106895"/>
            <a:ext cx="1958731" cy="1435639"/>
          </a:xfrm>
          <a:prstGeom prst="rect">
            <a:avLst/>
          </a:prstGeom>
        </p:spPr>
      </p:pic>
      <p:sp>
        <p:nvSpPr>
          <p:cNvPr id="144" name="Rectángulo 143">
            <a:extLst>
              <a:ext uri="{FF2B5EF4-FFF2-40B4-BE49-F238E27FC236}">
                <a16:creationId xmlns:a16="http://schemas.microsoft.com/office/drawing/2014/main" id="{2B328447-225D-E905-E286-65D9E403D196}"/>
              </a:ext>
            </a:extLst>
          </p:cNvPr>
          <p:cNvSpPr/>
          <p:nvPr/>
        </p:nvSpPr>
        <p:spPr>
          <a:xfrm>
            <a:off x="1443489" y="1106895"/>
            <a:ext cx="761531" cy="121083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1" name="CuadroTexto 150">
            <a:extLst>
              <a:ext uri="{FF2B5EF4-FFF2-40B4-BE49-F238E27FC236}">
                <a16:creationId xmlns:a16="http://schemas.microsoft.com/office/drawing/2014/main" id="{E03111B9-4269-6655-54C8-16B38A9D333C}"/>
              </a:ext>
            </a:extLst>
          </p:cNvPr>
          <p:cNvSpPr txBox="1"/>
          <p:nvPr/>
        </p:nvSpPr>
        <p:spPr>
          <a:xfrm>
            <a:off x="4907440" y="2177991"/>
            <a:ext cx="587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T Sans" panose="020B0503020203020204" pitchFamily="34" charset="77"/>
              </a:rPr>
              <a:t>Out</a:t>
            </a:r>
            <a:r>
              <a:rPr lang="es-MX" sz="1100" b="1" kern="0" baseline="-25000" dirty="0">
                <a:solidFill>
                  <a:prstClr val="black"/>
                </a:solidFill>
                <a:latin typeface="PT Sans" panose="020B0503020203020204" pitchFamily="34" charset="77"/>
              </a:rPr>
              <a:t>1</a:t>
            </a:r>
            <a:endParaRPr kumimoji="0" lang="es-MX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T Sans" panose="020B0503020203020204" pitchFamily="34" charset="77"/>
            </a:endParaRPr>
          </a:p>
        </p:txBody>
      </p:sp>
      <p:sp>
        <p:nvSpPr>
          <p:cNvPr id="152" name="CuadroTexto 151">
            <a:extLst>
              <a:ext uri="{FF2B5EF4-FFF2-40B4-BE49-F238E27FC236}">
                <a16:creationId xmlns:a16="http://schemas.microsoft.com/office/drawing/2014/main" id="{C2563468-9CB0-BADC-13CA-B9F0D130D326}"/>
              </a:ext>
            </a:extLst>
          </p:cNvPr>
          <p:cNvSpPr txBox="1"/>
          <p:nvPr/>
        </p:nvSpPr>
        <p:spPr>
          <a:xfrm>
            <a:off x="4913108" y="2952109"/>
            <a:ext cx="587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T Sans" panose="020B0503020203020204" pitchFamily="34" charset="77"/>
              </a:rPr>
              <a:t>Out</a:t>
            </a:r>
            <a:r>
              <a:rPr kumimoji="0" lang="es-MX" sz="1100" b="1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T Sans" panose="020B0503020203020204" pitchFamily="34" charset="77"/>
              </a:rPr>
              <a:t>2</a:t>
            </a:r>
            <a:endParaRPr kumimoji="0" lang="es-MX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T Sans" panose="020B0503020203020204" pitchFamily="34" charset="77"/>
            </a:endParaRPr>
          </a:p>
        </p:txBody>
      </p:sp>
      <p:sp>
        <p:nvSpPr>
          <p:cNvPr id="153" name="CuadroTexto 152">
            <a:extLst>
              <a:ext uri="{FF2B5EF4-FFF2-40B4-BE49-F238E27FC236}">
                <a16:creationId xmlns:a16="http://schemas.microsoft.com/office/drawing/2014/main" id="{A0532EFD-E1CE-9138-968C-CCDEA89D4545}"/>
              </a:ext>
            </a:extLst>
          </p:cNvPr>
          <p:cNvSpPr txBox="1"/>
          <p:nvPr/>
        </p:nvSpPr>
        <p:spPr>
          <a:xfrm>
            <a:off x="4914548" y="3736951"/>
            <a:ext cx="587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T Sans" panose="020B0503020203020204" pitchFamily="34" charset="77"/>
              </a:rPr>
              <a:t>Out</a:t>
            </a:r>
            <a:r>
              <a:rPr kumimoji="0" lang="es-MX" sz="1100" b="1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T Sans" panose="020B0503020203020204" pitchFamily="34" charset="77"/>
              </a:rPr>
              <a:t>3</a:t>
            </a:r>
            <a:endParaRPr kumimoji="0" lang="es-MX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T Sans" panose="020B0503020203020204" pitchFamily="34" charset="77"/>
            </a:endParaRPr>
          </a:p>
        </p:txBody>
      </p:sp>
      <p:sp>
        <p:nvSpPr>
          <p:cNvPr id="154" name="CuadroTexto 153">
            <a:extLst>
              <a:ext uri="{FF2B5EF4-FFF2-40B4-BE49-F238E27FC236}">
                <a16:creationId xmlns:a16="http://schemas.microsoft.com/office/drawing/2014/main" id="{759A66A2-B103-4547-512E-ED3BD5CB865B}"/>
              </a:ext>
            </a:extLst>
          </p:cNvPr>
          <p:cNvSpPr txBox="1"/>
          <p:nvPr/>
        </p:nvSpPr>
        <p:spPr>
          <a:xfrm>
            <a:off x="5341778" y="2610619"/>
            <a:ext cx="47481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7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PT Sans" panose="020B0503020203020204" pitchFamily="34" charset="77"/>
              </a:rPr>
              <a:t>Accum_</a:t>
            </a:r>
          </a:p>
        </p:txBody>
      </p:sp>
      <p:sp>
        <p:nvSpPr>
          <p:cNvPr id="155" name="CuadroTexto 154">
            <a:extLst>
              <a:ext uri="{FF2B5EF4-FFF2-40B4-BE49-F238E27FC236}">
                <a16:creationId xmlns:a16="http://schemas.microsoft.com/office/drawing/2014/main" id="{0756B260-7CCB-00E6-7084-6D50DFCA7484}"/>
              </a:ext>
            </a:extLst>
          </p:cNvPr>
          <p:cNvSpPr txBox="1"/>
          <p:nvPr/>
        </p:nvSpPr>
        <p:spPr>
          <a:xfrm>
            <a:off x="3165916" y="1800129"/>
            <a:ext cx="47481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7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PT Sans" panose="020B0503020203020204" pitchFamily="34" charset="77"/>
              </a:rPr>
              <a:t>Accum_</a:t>
            </a:r>
          </a:p>
        </p:txBody>
      </p:sp>
      <p:sp>
        <p:nvSpPr>
          <p:cNvPr id="156" name="CuadroTexto 155">
            <a:extLst>
              <a:ext uri="{FF2B5EF4-FFF2-40B4-BE49-F238E27FC236}">
                <a16:creationId xmlns:a16="http://schemas.microsoft.com/office/drawing/2014/main" id="{E85E083E-7380-DC8B-35A7-002834C2527B}"/>
              </a:ext>
            </a:extLst>
          </p:cNvPr>
          <p:cNvSpPr txBox="1"/>
          <p:nvPr/>
        </p:nvSpPr>
        <p:spPr>
          <a:xfrm>
            <a:off x="3143063" y="2635563"/>
            <a:ext cx="47481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7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PT Sans" panose="020B0503020203020204" pitchFamily="34" charset="77"/>
              </a:rPr>
              <a:t>Accum_</a:t>
            </a:r>
          </a:p>
        </p:txBody>
      </p:sp>
      <p:sp>
        <p:nvSpPr>
          <p:cNvPr id="157" name="CuadroTexto 156">
            <a:extLst>
              <a:ext uri="{FF2B5EF4-FFF2-40B4-BE49-F238E27FC236}">
                <a16:creationId xmlns:a16="http://schemas.microsoft.com/office/drawing/2014/main" id="{2EF10B1F-C2EA-D1A0-8CE9-E22A9588111F}"/>
              </a:ext>
            </a:extLst>
          </p:cNvPr>
          <p:cNvSpPr txBox="1"/>
          <p:nvPr/>
        </p:nvSpPr>
        <p:spPr>
          <a:xfrm>
            <a:off x="3150739" y="3375690"/>
            <a:ext cx="47481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7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PT Sans" panose="020B0503020203020204" pitchFamily="34" charset="77"/>
              </a:rPr>
              <a:t>Accum_</a:t>
            </a:r>
          </a:p>
        </p:txBody>
      </p:sp>
      <p:sp>
        <p:nvSpPr>
          <p:cNvPr id="158" name="CuadroTexto 157">
            <a:extLst>
              <a:ext uri="{FF2B5EF4-FFF2-40B4-BE49-F238E27FC236}">
                <a16:creationId xmlns:a16="http://schemas.microsoft.com/office/drawing/2014/main" id="{194647CE-E14A-E4AA-0498-AF0D3A8EC0EC}"/>
              </a:ext>
            </a:extLst>
          </p:cNvPr>
          <p:cNvSpPr txBox="1"/>
          <p:nvPr/>
        </p:nvSpPr>
        <p:spPr>
          <a:xfrm>
            <a:off x="3254207" y="4113977"/>
            <a:ext cx="47481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7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PT Sans" panose="020B0503020203020204" pitchFamily="34" charset="77"/>
              </a:rPr>
              <a:t>Accum_</a:t>
            </a:r>
          </a:p>
        </p:txBody>
      </p:sp>
      <p:sp>
        <p:nvSpPr>
          <p:cNvPr id="168" name="Título 2">
            <a:extLst>
              <a:ext uri="{FF2B5EF4-FFF2-40B4-BE49-F238E27FC236}">
                <a16:creationId xmlns:a16="http://schemas.microsoft.com/office/drawing/2014/main" id="{DDDAE862-FF32-445B-2E1B-D002623091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14" y="607024"/>
            <a:ext cx="8784976" cy="504057"/>
          </a:xfrm>
        </p:spPr>
        <p:txBody>
          <a:bodyPr>
            <a:normAutofit/>
          </a:bodyPr>
          <a:lstStyle/>
          <a:p>
            <a:r>
              <a:rPr lang="es-MX" sz="2400" dirty="0"/>
              <a:t>SC Fully Connected Layer kernel - parallel approach</a:t>
            </a:r>
            <a:endParaRPr lang="es-MX" sz="1600" dirty="0"/>
          </a:p>
        </p:txBody>
      </p:sp>
      <p:sp>
        <p:nvSpPr>
          <p:cNvPr id="169" name="CuadroTexto 168">
            <a:extLst>
              <a:ext uri="{FF2B5EF4-FFF2-40B4-BE49-F238E27FC236}">
                <a16:creationId xmlns:a16="http://schemas.microsoft.com/office/drawing/2014/main" id="{1E97603A-0572-01C2-9098-07890541EDA7}"/>
              </a:ext>
            </a:extLst>
          </p:cNvPr>
          <p:cNvSpPr txBox="1"/>
          <p:nvPr/>
        </p:nvSpPr>
        <p:spPr>
          <a:xfrm>
            <a:off x="2496745" y="996203"/>
            <a:ext cx="9850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000" b="1" kern="0" dirty="0">
                <a:latin typeface="PT Sans" panose="020B0503020203020204" pitchFamily="34" charset="77"/>
              </a:rPr>
              <a:t>Input Neurons</a:t>
            </a:r>
            <a:endParaRPr lang="es-MX" sz="2400" dirty="0">
              <a:latin typeface="PT Sans" panose="020B0503020203020204" pitchFamily="34" charset="77"/>
            </a:endParaRPr>
          </a:p>
        </p:txBody>
      </p:sp>
      <p:sp>
        <p:nvSpPr>
          <p:cNvPr id="170" name="CuadroTexto 169">
            <a:extLst>
              <a:ext uri="{FF2B5EF4-FFF2-40B4-BE49-F238E27FC236}">
                <a16:creationId xmlns:a16="http://schemas.microsoft.com/office/drawing/2014/main" id="{9B2ADD03-284B-3A6F-1050-415C2D9F6CE9}"/>
              </a:ext>
            </a:extLst>
          </p:cNvPr>
          <p:cNvSpPr txBox="1"/>
          <p:nvPr/>
        </p:nvSpPr>
        <p:spPr>
          <a:xfrm>
            <a:off x="4669182" y="4190921"/>
            <a:ext cx="1075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000" b="1" kern="0" dirty="0">
                <a:latin typeface="PT Sans" panose="020B0503020203020204" pitchFamily="34" charset="77"/>
              </a:rPr>
              <a:t>Output Neurons</a:t>
            </a:r>
            <a:endParaRPr lang="es-MX" sz="2400" dirty="0">
              <a:latin typeface="PT Sans" panose="020B0503020203020204" pitchFamily="34" charset="77"/>
            </a:endParaRPr>
          </a:p>
        </p:txBody>
      </p:sp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5969045F-2656-A42F-814F-5028E15C2784}"/>
              </a:ext>
            </a:extLst>
          </p:cNvPr>
          <p:cNvCxnSpPr>
            <a:cxnSpLocks/>
          </p:cNvCxnSpPr>
          <p:nvPr/>
        </p:nvCxnSpPr>
        <p:spPr>
          <a:xfrm>
            <a:off x="6123782" y="2320347"/>
            <a:ext cx="490151" cy="0"/>
          </a:xfrm>
          <a:prstGeom prst="straightConnector1">
            <a:avLst/>
          </a:prstGeom>
          <a:ln>
            <a:solidFill>
              <a:srgbClr val="EA7B3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FFF00197-502E-C99E-C8AA-EDB8C0D5922E}"/>
              </a:ext>
            </a:extLst>
          </p:cNvPr>
          <p:cNvSpPr txBox="1"/>
          <p:nvPr/>
        </p:nvSpPr>
        <p:spPr>
          <a:xfrm>
            <a:off x="6613933" y="2199265"/>
            <a:ext cx="9850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000" b="1" kern="0" dirty="0">
                <a:latin typeface="PT Sans" panose="020B0503020203020204" pitchFamily="34" charset="77"/>
              </a:rPr>
              <a:t>Output [0]</a:t>
            </a:r>
            <a:endParaRPr lang="es-MX" sz="2400" dirty="0">
              <a:latin typeface="PT Sans" panose="020B05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8196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 animBg="1"/>
      <p:bldP spid="112" grpId="0" animBg="1"/>
      <p:bldP spid="113" grpId="0" animBg="1"/>
      <p:bldP spid="114" grpId="0"/>
      <p:bldP spid="125" grpId="0"/>
      <p:bldP spid="126" grpId="0"/>
      <p:bldP spid="137" grpId="0"/>
      <p:bldP spid="138" grpId="0"/>
      <p:bldP spid="139" grpId="0"/>
      <p:bldP spid="140" grpId="0"/>
      <p:bldP spid="141" grpId="0"/>
      <p:bldP spid="154" grpId="0"/>
      <p:bldP spid="155" grpId="0"/>
      <p:bldP spid="156" grpId="0"/>
      <p:bldP spid="157" grpId="0"/>
      <p:bldP spid="158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DF37AA72-F778-6E1C-399A-07957CBE3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579975"/>
            <a:ext cx="8784976" cy="158417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MX" dirty="0"/>
              <a:t>Theoretical Background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/>
              <a:t>SC DNN Framework Implementation &amp; GPU Acceleration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/>
              <a:t>Results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/>
              <a:t>Conclusions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369887-599E-7DC4-9AEA-0EAD28490B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MX" dirty="0"/>
              <a:t>AGENDA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478D65-5D1F-CF31-4042-7FC557071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BEEEE-7771-FC4B-9EAD-6B2B54CF3879}" type="datetime1">
              <a:rPr lang="en-US" noProof="0" smtClean="0"/>
              <a:t>11/15/24</a:t>
            </a:fld>
            <a:endParaRPr lang="en-U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DF43E5-5566-FC5D-66EB-2E2FC7E4E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en-US" noProof="0" smtClean="0"/>
              <a:pPr/>
              <a:t>2</a:t>
            </a:fld>
            <a:endParaRPr lang="en-US" noProof="0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F646CEDA-DA19-658D-B63A-21727913D80D}"/>
              </a:ext>
            </a:extLst>
          </p:cNvPr>
          <p:cNvGrpSpPr/>
          <p:nvPr/>
        </p:nvGrpSpPr>
        <p:grpSpPr>
          <a:xfrm>
            <a:off x="5652120" y="218480"/>
            <a:ext cx="1249606" cy="392716"/>
            <a:chOff x="2271713" y="1534581"/>
            <a:chExt cx="7050524" cy="2215783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2BE75683-C4A1-60A3-C6A5-409DF13E5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23215" y="1534581"/>
              <a:ext cx="5599022" cy="2215783"/>
            </a:xfrm>
            <a:prstGeom prst="rect">
              <a:avLst/>
            </a:prstGeom>
            <a:solidFill>
              <a:srgbClr val="CFDBEA"/>
            </a:solidFill>
          </p:spPr>
        </p:pic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A7D713EE-8EC6-11DB-8BC9-089E0D6C6F2E}"/>
                </a:ext>
              </a:extLst>
            </p:cNvPr>
            <p:cNvSpPr/>
            <p:nvPr/>
          </p:nvSpPr>
          <p:spPr>
            <a:xfrm>
              <a:off x="2271713" y="1534581"/>
              <a:ext cx="1451502" cy="2215783"/>
            </a:xfrm>
            <a:prstGeom prst="rect">
              <a:avLst/>
            </a:prstGeom>
            <a:solidFill>
              <a:srgbClr val="CFDB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2336078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A274F6D-ACB6-189D-1A41-849715C97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BEEEE-7771-FC4B-9EAD-6B2B54CF3879}" type="datetime1">
              <a:rPr lang="en-US" noProof="0" smtClean="0"/>
              <a:t>11/15/24</a:t>
            </a:fld>
            <a:endParaRPr lang="en-U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BFC106-BE4A-F93C-5983-C70E23C8E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en-US" noProof="0" smtClean="0"/>
              <a:pPr/>
              <a:t>20</a:t>
            </a:fld>
            <a:endParaRPr lang="en-US" noProof="0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B08FB464-98A2-9C28-DD2D-29A5FB7D7CC8}"/>
              </a:ext>
            </a:extLst>
          </p:cNvPr>
          <p:cNvGrpSpPr/>
          <p:nvPr/>
        </p:nvGrpSpPr>
        <p:grpSpPr>
          <a:xfrm>
            <a:off x="5652120" y="218480"/>
            <a:ext cx="1249606" cy="392716"/>
            <a:chOff x="2271713" y="1534581"/>
            <a:chExt cx="7050524" cy="2215783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BB393432-8438-5EFC-C263-1BB41B92D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23215" y="1534581"/>
              <a:ext cx="5599022" cy="2215783"/>
            </a:xfrm>
            <a:prstGeom prst="rect">
              <a:avLst/>
            </a:prstGeom>
            <a:solidFill>
              <a:srgbClr val="CFDBEA"/>
            </a:solidFill>
          </p:spPr>
        </p:pic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5CD1A16A-3D4F-627B-0B59-A251588C027A}"/>
                </a:ext>
              </a:extLst>
            </p:cNvPr>
            <p:cNvSpPr/>
            <p:nvPr/>
          </p:nvSpPr>
          <p:spPr>
            <a:xfrm>
              <a:off x="2271713" y="1534581"/>
              <a:ext cx="1451502" cy="2215783"/>
            </a:xfrm>
            <a:prstGeom prst="rect">
              <a:avLst/>
            </a:prstGeom>
            <a:solidFill>
              <a:srgbClr val="CFDB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0" name="Título 2">
            <a:extLst>
              <a:ext uri="{FF2B5EF4-FFF2-40B4-BE49-F238E27FC236}">
                <a16:creationId xmlns:a16="http://schemas.microsoft.com/office/drawing/2014/main" id="{D952C186-20DD-7C10-5021-1657E793EC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512" y="2319721"/>
            <a:ext cx="8784976" cy="504057"/>
          </a:xfrm>
        </p:spPr>
        <p:txBody>
          <a:bodyPr>
            <a:noAutofit/>
          </a:bodyPr>
          <a:lstStyle/>
          <a:p>
            <a:pPr algn="ctr"/>
            <a:r>
              <a:rPr lang="es-MX" sz="3600" b="1" i="0" dirty="0">
                <a:solidFill>
                  <a:srgbClr val="C00000"/>
                </a:solidFill>
                <a:effectLst/>
                <a:latin typeface="Helvetica" pitchFamily="2" charset="0"/>
              </a:rPr>
              <a:t>Results</a:t>
            </a:r>
            <a:endParaRPr lang="es-MX" sz="3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437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CCF30459-B808-EEFC-08E2-87F3CB9C3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96" y="1966913"/>
            <a:ext cx="4492226" cy="2333030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30D21B8-B046-87F1-8CC2-E0E7975670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512" y="843557"/>
            <a:ext cx="8784976" cy="720081"/>
          </a:xfrm>
        </p:spPr>
        <p:txBody>
          <a:bodyPr>
            <a:noAutofit/>
          </a:bodyPr>
          <a:lstStyle/>
          <a:p>
            <a:pPr algn="ctr"/>
            <a:r>
              <a:rPr lang="es-MX" sz="2000" dirty="0"/>
              <a:t>End-to-end execution time [ms] of 1 single layer of a SC 2D Convolution &amp; </a:t>
            </a:r>
            <a:br>
              <a:rPr lang="es-MX" sz="2000" dirty="0"/>
            </a:br>
            <a:r>
              <a:rPr lang="es-MX" sz="2000" dirty="0"/>
              <a:t>1 SC Fully Connected Layer: CPU vs GPU 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4B687B-F43A-0661-7C69-A310424BF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BEEEE-7771-FC4B-9EAD-6B2B54CF3879}" type="datetime1">
              <a:rPr lang="en-US" noProof="0" smtClean="0"/>
              <a:t>11/15/24</a:t>
            </a:fld>
            <a:endParaRPr lang="en-U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B2B8CFD-9617-682F-C7AD-27263E297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en-US" noProof="0" smtClean="0"/>
              <a:pPr/>
              <a:t>21</a:t>
            </a:fld>
            <a:endParaRPr lang="en-US" noProof="0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36762E00-44B9-E40A-9040-B244D00C651B}"/>
              </a:ext>
            </a:extLst>
          </p:cNvPr>
          <p:cNvGrpSpPr/>
          <p:nvPr/>
        </p:nvGrpSpPr>
        <p:grpSpPr>
          <a:xfrm>
            <a:off x="5652120" y="218480"/>
            <a:ext cx="1249606" cy="392716"/>
            <a:chOff x="2271713" y="1534581"/>
            <a:chExt cx="7050524" cy="2215783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AE8094A4-4434-2BB1-63A5-3A8B81A43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23215" y="1534581"/>
              <a:ext cx="5599022" cy="2215783"/>
            </a:xfrm>
            <a:prstGeom prst="rect">
              <a:avLst/>
            </a:prstGeom>
            <a:solidFill>
              <a:srgbClr val="CFDBEA"/>
            </a:solidFill>
          </p:spPr>
        </p:pic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ED4804F6-29B3-8FA9-DD38-E9428CB6314E}"/>
                </a:ext>
              </a:extLst>
            </p:cNvPr>
            <p:cNvSpPr/>
            <p:nvPr/>
          </p:nvSpPr>
          <p:spPr>
            <a:xfrm>
              <a:off x="2271713" y="1534581"/>
              <a:ext cx="1451502" cy="2215783"/>
            </a:xfrm>
            <a:prstGeom prst="rect">
              <a:avLst/>
            </a:prstGeom>
            <a:solidFill>
              <a:srgbClr val="CFDB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15" name="Imagen 14">
            <a:extLst>
              <a:ext uri="{FF2B5EF4-FFF2-40B4-BE49-F238E27FC236}">
                <a16:creationId xmlns:a16="http://schemas.microsoft.com/office/drawing/2014/main" id="{2596D1CD-8D43-A2AD-A10F-0674901B8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109" y="1966913"/>
            <a:ext cx="4839891" cy="2333028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D5B13CE-4DD0-FEE0-B353-0E3A390168D7}"/>
              </a:ext>
            </a:extLst>
          </p:cNvPr>
          <p:cNvSpPr txBox="1"/>
          <p:nvPr/>
        </p:nvSpPr>
        <p:spPr>
          <a:xfrm>
            <a:off x="5142319" y="4800822"/>
            <a:ext cx="25750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400" b="1" dirty="0">
                <a:effectLst/>
                <a:latin typeface="PT Sans" panose="020B0503020203020204" pitchFamily="34" charset="77"/>
              </a:rPr>
              <a:t>*Used device</a:t>
            </a:r>
            <a:r>
              <a:rPr lang="es-MX" sz="1400" b="1" dirty="0">
                <a:solidFill>
                  <a:srgbClr val="18961E"/>
                </a:solidFill>
                <a:effectLst/>
                <a:latin typeface="PT Sans" panose="020B0503020203020204" pitchFamily="34" charset="77"/>
              </a:rPr>
              <a:t>: NVIDIA</a:t>
            </a:r>
            <a:r>
              <a:rPr lang="es-MX" sz="1400" b="0" dirty="0">
                <a:solidFill>
                  <a:srgbClr val="18961E"/>
                </a:solidFill>
                <a:effectLst/>
                <a:latin typeface="PT Sans" panose="020B0503020203020204" pitchFamily="34" charset="77"/>
              </a:rPr>
              <a:t> </a:t>
            </a:r>
            <a:r>
              <a:rPr lang="es-MX" sz="1400" b="1" dirty="0">
                <a:solidFill>
                  <a:srgbClr val="18961E"/>
                </a:solidFill>
                <a:effectLst/>
                <a:latin typeface="PT Sans" panose="020B0503020203020204" pitchFamily="34" charset="77"/>
              </a:rPr>
              <a:t>V100</a:t>
            </a:r>
            <a:endParaRPr lang="es-MX" sz="1400" dirty="0">
              <a:solidFill>
                <a:srgbClr val="18961E"/>
              </a:solidFill>
              <a:latin typeface="PT Sans" panose="020B0503020203020204" pitchFamily="34" charset="77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D431D43-F323-3232-5DBB-5E2773B61343}"/>
              </a:ext>
            </a:extLst>
          </p:cNvPr>
          <p:cNvSpPr txBox="1"/>
          <p:nvPr/>
        </p:nvSpPr>
        <p:spPr>
          <a:xfrm>
            <a:off x="648866" y="4299941"/>
            <a:ext cx="3193503" cy="381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MX" sz="1400" dirty="0">
                <a:latin typeface="PT Sans" panose="020B0503020203020204" pitchFamily="34" charset="77"/>
              </a:rPr>
              <a:t>Gain = </a:t>
            </a:r>
            <a:r>
              <a:rPr lang="es-MX" sz="1400" b="1" dirty="0">
                <a:latin typeface="PT Sans" panose="020B0503020203020204" pitchFamily="34" charset="77"/>
              </a:rPr>
              <a:t>x500</a:t>
            </a:r>
            <a:r>
              <a:rPr lang="es-MX" sz="1400" dirty="0">
                <a:latin typeface="PT Sans" panose="020B0503020203020204" pitchFamily="34" charset="77"/>
              </a:rPr>
              <a:t> (</a:t>
            </a:r>
            <a:r>
              <a:rPr lang="es-MX" sz="1400" b="0" i="0" dirty="0">
                <a:solidFill>
                  <a:srgbClr val="1F1F1F"/>
                </a:solidFill>
                <a:effectLst/>
                <a:latin typeface="Google Sans"/>
              </a:rPr>
              <a:t>≈</a:t>
            </a:r>
            <a:r>
              <a:rPr lang="es-MX" sz="1400" dirty="0">
                <a:latin typeface="PT Sans" panose="020B0503020203020204" pitchFamily="34" charset="77"/>
              </a:rPr>
              <a:t>2.5 orders of magnitude)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241F49B-323D-849F-4281-9B169FFEE1F7}"/>
              </a:ext>
            </a:extLst>
          </p:cNvPr>
          <p:cNvSpPr txBox="1"/>
          <p:nvPr/>
        </p:nvSpPr>
        <p:spPr>
          <a:xfrm>
            <a:off x="5203445" y="4299940"/>
            <a:ext cx="3041217" cy="381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MX" sz="1400" dirty="0">
                <a:latin typeface="PT Sans" panose="020B0503020203020204" pitchFamily="34" charset="77"/>
              </a:rPr>
              <a:t>Gain = </a:t>
            </a:r>
            <a:r>
              <a:rPr lang="es-MX" sz="1400" b="1" dirty="0">
                <a:latin typeface="PT Sans" panose="020B0503020203020204" pitchFamily="34" charset="77"/>
              </a:rPr>
              <a:t>x150</a:t>
            </a:r>
            <a:r>
              <a:rPr lang="es-MX" sz="1400" dirty="0">
                <a:latin typeface="PT Sans" panose="020B0503020203020204" pitchFamily="34" charset="77"/>
              </a:rPr>
              <a:t> (</a:t>
            </a:r>
            <a:r>
              <a:rPr lang="es-MX" sz="1400" b="0" i="0" dirty="0">
                <a:solidFill>
                  <a:srgbClr val="1F1F1F"/>
                </a:solidFill>
                <a:effectLst/>
                <a:latin typeface="Google Sans"/>
              </a:rPr>
              <a:t>≈</a:t>
            </a:r>
            <a:r>
              <a:rPr lang="es-MX" sz="1400" dirty="0">
                <a:latin typeface="PT Sans" panose="020B0503020203020204" pitchFamily="34" charset="77"/>
              </a:rPr>
              <a:t>2 orders of magnitude)</a:t>
            </a:r>
          </a:p>
        </p:txBody>
      </p:sp>
    </p:spTree>
    <p:extLst>
      <p:ext uri="{BB962C8B-B14F-4D97-AF65-F5344CB8AC3E}">
        <p14:creationId xmlns:p14="http://schemas.microsoft.com/office/powerpoint/2010/main" val="3106286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08DEED0-253C-D349-A7E4-12D67F920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512" y="641198"/>
            <a:ext cx="8784976" cy="504057"/>
          </a:xfrm>
        </p:spPr>
        <p:txBody>
          <a:bodyPr>
            <a:noAutofit/>
          </a:bodyPr>
          <a:lstStyle/>
          <a:p>
            <a:pPr algn="ctr"/>
            <a:r>
              <a:rPr lang="es-MX" sz="2000" dirty="0"/>
              <a:t>Percentage % of correctly inferred images with SC LeNet-5 per bitstream length (1000 images in total from fashionMNIST dataset)</a:t>
            </a:r>
            <a:br>
              <a:rPr lang="es-MX" sz="2000" dirty="0"/>
            </a:br>
            <a:endParaRPr lang="es-MX" sz="200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68EFFDC-E430-FF94-0789-898C05177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BEEEE-7771-FC4B-9EAD-6B2B54CF3879}" type="datetime1">
              <a:rPr lang="en-US" noProof="0" smtClean="0"/>
              <a:t>11/15/24</a:t>
            </a:fld>
            <a:endParaRPr lang="en-U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D31031F-59DF-A603-B605-BA6AD88F2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en-US" noProof="0" smtClean="0"/>
              <a:pPr/>
              <a:t>22</a:t>
            </a:fld>
            <a:endParaRPr lang="en-US" noProof="0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77D39C0D-649F-6567-838A-A32537B1977B}"/>
              </a:ext>
            </a:extLst>
          </p:cNvPr>
          <p:cNvGrpSpPr/>
          <p:nvPr/>
        </p:nvGrpSpPr>
        <p:grpSpPr>
          <a:xfrm>
            <a:off x="5652120" y="218480"/>
            <a:ext cx="1249606" cy="392716"/>
            <a:chOff x="2271713" y="1534581"/>
            <a:chExt cx="7050524" cy="2215783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B417172C-447B-4A81-4C3E-D287E7846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23215" y="1534581"/>
              <a:ext cx="5599022" cy="2215783"/>
            </a:xfrm>
            <a:prstGeom prst="rect">
              <a:avLst/>
            </a:prstGeom>
            <a:solidFill>
              <a:srgbClr val="CFDBEA"/>
            </a:solidFill>
          </p:spPr>
        </p:pic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880023BC-380A-7E55-C741-82B54AC6388D}"/>
                </a:ext>
              </a:extLst>
            </p:cNvPr>
            <p:cNvSpPr/>
            <p:nvPr/>
          </p:nvSpPr>
          <p:spPr>
            <a:xfrm>
              <a:off x="2271713" y="1534581"/>
              <a:ext cx="1451502" cy="2215783"/>
            </a:xfrm>
            <a:prstGeom prst="rect">
              <a:avLst/>
            </a:prstGeom>
            <a:solidFill>
              <a:srgbClr val="CFDB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95E8C79A-97A2-E62C-598B-FAF1E5532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3971078"/>
            <a:ext cx="3563888" cy="983633"/>
          </a:xfrm>
          <a:prstGeom prst="rect">
            <a:avLst/>
          </a:prstGeom>
        </p:spPr>
      </p:pic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A06E0A40-868B-9920-0711-B2F6A6FA4F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5024953"/>
              </p:ext>
            </p:extLst>
          </p:nvPr>
        </p:nvGraphicFramePr>
        <p:xfrm>
          <a:off x="2850536" y="893226"/>
          <a:ext cx="6271615" cy="38114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ítulo 2">
            <a:extLst>
              <a:ext uri="{FF2B5EF4-FFF2-40B4-BE49-F238E27FC236}">
                <a16:creationId xmlns:a16="http://schemas.microsoft.com/office/drawing/2014/main" id="{C5E1AE33-F96A-6728-19AA-7254A80E2829}"/>
              </a:ext>
            </a:extLst>
          </p:cNvPr>
          <p:cNvSpPr txBox="1">
            <a:spLocks/>
          </p:cNvSpPr>
          <p:nvPr/>
        </p:nvSpPr>
        <p:spPr>
          <a:xfrm>
            <a:off x="179512" y="3651870"/>
            <a:ext cx="2671024" cy="432049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pPr algn="ctr">
              <a:defRPr sz="1080" b="0" i="0" u="none" strike="noStrike" kern="1200" spc="0" baseline="0">
                <a:solidFill>
                  <a:prstClr val="black"/>
                </a:solidFill>
                <a:latin typeface="PT Sans" panose="020B0503020203020204" pitchFamily="34" charset="77"/>
                <a:ea typeface="Apple Symbols" panose="02000000000000000000" pitchFamily="2" charset="-79"/>
                <a:cs typeface="Apple Symbols" panose="02000000000000000000" pitchFamily="2" charset="-79"/>
              </a:defRPr>
            </a:pPr>
            <a:r>
              <a:rPr lang="es-MX" sz="1200" dirty="0">
                <a:solidFill>
                  <a:schemeClr val="tx2">
                    <a:lumMod val="75000"/>
                  </a:schemeClr>
                </a:solidFill>
                <a:latin typeface="PT Sans" panose="020B0503020203020204" pitchFamily="34" charset="77"/>
                <a:ea typeface="Apple Symbols" panose="02000000000000000000" pitchFamily="2" charset="-79"/>
                <a:cs typeface="Apple Symbols" panose="02000000000000000000" pitchFamily="2" charset="-79"/>
              </a:rPr>
              <a:t>LeNet-5 architecture: 2 convs, 3 fcls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A4AD6F7-DA78-8B9C-BFB7-F8D937E50D81}"/>
              </a:ext>
            </a:extLst>
          </p:cNvPr>
          <p:cNvSpPr txBox="1"/>
          <p:nvPr/>
        </p:nvSpPr>
        <p:spPr>
          <a:xfrm>
            <a:off x="2923381" y="4885395"/>
            <a:ext cx="16400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200" i="1" dirty="0">
                <a:latin typeface="PT Sans" panose="020B0503020203020204" pitchFamily="34" charset="77"/>
              </a:rPr>
              <a:t>Taken from [7].</a:t>
            </a:r>
            <a:endParaRPr lang="es-MX" sz="1200" dirty="0">
              <a:latin typeface="PT Sans" panose="020B0503020203020204" pitchFamily="34" charset="77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53934A0-7772-F09F-0A48-B0531DA8F25F}"/>
              </a:ext>
            </a:extLst>
          </p:cNvPr>
          <p:cNvSpPr txBox="1"/>
          <p:nvPr/>
        </p:nvSpPr>
        <p:spPr>
          <a:xfrm>
            <a:off x="5142319" y="4800822"/>
            <a:ext cx="25750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400" b="1" dirty="0">
                <a:effectLst/>
                <a:latin typeface="PT Sans" panose="020B0503020203020204" pitchFamily="34" charset="77"/>
              </a:rPr>
              <a:t>*Used device</a:t>
            </a:r>
            <a:r>
              <a:rPr lang="es-MX" sz="1400" b="1" dirty="0">
                <a:solidFill>
                  <a:srgbClr val="18961E"/>
                </a:solidFill>
                <a:effectLst/>
                <a:latin typeface="PT Sans" panose="020B0503020203020204" pitchFamily="34" charset="77"/>
              </a:rPr>
              <a:t>: NVIDIA</a:t>
            </a:r>
            <a:r>
              <a:rPr lang="es-MX" sz="1400" b="0" dirty="0">
                <a:solidFill>
                  <a:srgbClr val="18961E"/>
                </a:solidFill>
                <a:effectLst/>
                <a:latin typeface="PT Sans" panose="020B0503020203020204" pitchFamily="34" charset="77"/>
              </a:rPr>
              <a:t> </a:t>
            </a:r>
            <a:r>
              <a:rPr lang="es-MX" sz="1400" b="1" dirty="0">
                <a:solidFill>
                  <a:srgbClr val="18961E"/>
                </a:solidFill>
                <a:effectLst/>
                <a:latin typeface="PT Sans" panose="020B0503020203020204" pitchFamily="34" charset="77"/>
              </a:rPr>
              <a:t>V100</a:t>
            </a:r>
            <a:endParaRPr lang="es-MX" sz="1400" dirty="0">
              <a:solidFill>
                <a:srgbClr val="18961E"/>
              </a:solidFill>
              <a:latin typeface="PT Sans" panose="020B05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53744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DBF6233-BAFC-115C-2339-EF8219041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259" y="843557"/>
            <a:ext cx="4392488" cy="504057"/>
          </a:xfrm>
        </p:spPr>
        <p:txBody>
          <a:bodyPr>
            <a:noAutofit/>
          </a:bodyPr>
          <a:lstStyle/>
          <a:p>
            <a:pPr algn="ctr" rtl="0">
              <a:defRPr sz="1080" b="0" i="0" u="none" strike="noStrike" kern="1200" spc="0" baseline="0">
                <a:solidFill>
                  <a:prstClr val="black"/>
                </a:solidFill>
                <a:latin typeface="PT Sans" panose="020B0503020203020204" pitchFamily="34" charset="77"/>
                <a:ea typeface="Apple Symbols" panose="02000000000000000000" pitchFamily="2" charset="-79"/>
                <a:cs typeface="Apple Symbols" panose="02000000000000000000" pitchFamily="2" charset="-79"/>
              </a:defRPr>
            </a:pPr>
            <a:r>
              <a:rPr lang="es-MX" sz="1200" dirty="0">
                <a:solidFill>
                  <a:schemeClr val="tx2">
                    <a:lumMod val="75000"/>
                  </a:schemeClr>
                </a:solidFill>
              </a:rPr>
              <a:t>Mean Absolute Error per layer in SC LeNet-5 </a:t>
            </a:r>
            <a:br>
              <a:rPr lang="es-MX" sz="1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s-MX" sz="1200" dirty="0">
                <a:solidFill>
                  <a:schemeClr val="tx2">
                    <a:lumMod val="75000"/>
                  </a:schemeClr>
                </a:solidFill>
              </a:rPr>
              <a:t>(average MAE after 100 inferred images of the Sneaker class)</a:t>
            </a:r>
            <a:br>
              <a:rPr lang="es-MX" sz="1200" dirty="0">
                <a:solidFill>
                  <a:schemeClr val="tx2">
                    <a:lumMod val="75000"/>
                  </a:schemeClr>
                </a:solidFill>
              </a:rPr>
            </a:br>
            <a:endParaRPr lang="es-MX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AD180F5-A890-CB5A-2E2B-892D36024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BEEEE-7771-FC4B-9EAD-6B2B54CF3879}" type="datetime1">
              <a:rPr lang="en-US" noProof="0" smtClean="0"/>
              <a:t>11/15/24</a:t>
            </a:fld>
            <a:endParaRPr lang="en-U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4E7D9BD-4C5C-EFA8-47DC-F8ADCBBAA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en-US" noProof="0" smtClean="0"/>
              <a:pPr/>
              <a:t>23</a:t>
            </a:fld>
            <a:endParaRPr lang="en-US" noProof="0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E0FA42FD-0EB4-6319-8592-444F4231B9D6}"/>
              </a:ext>
            </a:extLst>
          </p:cNvPr>
          <p:cNvGrpSpPr/>
          <p:nvPr/>
        </p:nvGrpSpPr>
        <p:grpSpPr>
          <a:xfrm>
            <a:off x="5652120" y="218480"/>
            <a:ext cx="1249606" cy="392716"/>
            <a:chOff x="2271713" y="1534581"/>
            <a:chExt cx="7050524" cy="2215783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C1B99435-078E-5648-B942-DCC91E3BA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23215" y="1534581"/>
              <a:ext cx="5599022" cy="2215783"/>
            </a:xfrm>
            <a:prstGeom prst="rect">
              <a:avLst/>
            </a:prstGeom>
            <a:solidFill>
              <a:srgbClr val="CFDBEA"/>
            </a:solidFill>
          </p:spPr>
        </p:pic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A6B5E32C-AFE7-0821-4AA3-DAD7B85E94D6}"/>
                </a:ext>
              </a:extLst>
            </p:cNvPr>
            <p:cNvSpPr/>
            <p:nvPr/>
          </p:nvSpPr>
          <p:spPr>
            <a:xfrm>
              <a:off x="2271713" y="1534581"/>
              <a:ext cx="1451502" cy="2215783"/>
            </a:xfrm>
            <a:prstGeom prst="rect">
              <a:avLst/>
            </a:prstGeom>
            <a:solidFill>
              <a:srgbClr val="CFDB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CC434140-A804-CCE9-1E94-79813D5550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3730168"/>
              </p:ext>
            </p:extLst>
          </p:nvPr>
        </p:nvGraphicFramePr>
        <p:xfrm>
          <a:off x="17007" y="1419622"/>
          <a:ext cx="4554993" cy="29775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3" name="Imagen 12">
            <a:extLst>
              <a:ext uri="{FF2B5EF4-FFF2-40B4-BE49-F238E27FC236}">
                <a16:creationId xmlns:a16="http://schemas.microsoft.com/office/drawing/2014/main" id="{4399C47B-F4EF-AC98-71A2-E9C52C06E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59" y="4505948"/>
            <a:ext cx="2849933" cy="622890"/>
          </a:xfrm>
          <a:prstGeom prst="rect">
            <a:avLst/>
          </a:prstGeom>
        </p:spPr>
      </p:pic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7BE9C397-28FE-039D-ABA1-558B58BADA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9226749"/>
              </p:ext>
            </p:extLst>
          </p:nvPr>
        </p:nvGraphicFramePr>
        <p:xfrm>
          <a:off x="4622800" y="1347614"/>
          <a:ext cx="4392488" cy="3049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7" name="Imagen 16">
            <a:extLst>
              <a:ext uri="{FF2B5EF4-FFF2-40B4-BE49-F238E27FC236}">
                <a16:creationId xmlns:a16="http://schemas.microsoft.com/office/drawing/2014/main" id="{A5ADC28E-A3B4-F7C5-10E8-6017A8759B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0418" y="4590338"/>
            <a:ext cx="2849934" cy="454110"/>
          </a:xfrm>
          <a:prstGeom prst="rect">
            <a:avLst/>
          </a:prstGeom>
        </p:spPr>
      </p:pic>
      <p:sp>
        <p:nvSpPr>
          <p:cNvPr id="18" name="Título 2">
            <a:extLst>
              <a:ext uri="{FF2B5EF4-FFF2-40B4-BE49-F238E27FC236}">
                <a16:creationId xmlns:a16="http://schemas.microsoft.com/office/drawing/2014/main" id="{7F805D72-8999-4DC5-4CB9-A81E843A1ABE}"/>
              </a:ext>
            </a:extLst>
          </p:cNvPr>
          <p:cNvSpPr txBox="1">
            <a:spLocks/>
          </p:cNvSpPr>
          <p:nvPr/>
        </p:nvSpPr>
        <p:spPr>
          <a:xfrm>
            <a:off x="4653255" y="843557"/>
            <a:ext cx="4362033" cy="50405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pPr algn="ctr" rtl="0">
              <a:defRPr sz="1080" b="0" i="0" u="none" strike="noStrike" kern="1200" spc="0" baseline="0">
                <a:solidFill>
                  <a:prstClr val="black"/>
                </a:solidFill>
                <a:latin typeface="PT Sans" panose="020B0503020203020204" pitchFamily="34" charset="77"/>
                <a:ea typeface="Apple Symbols" panose="02000000000000000000" pitchFamily="2" charset="-79"/>
                <a:cs typeface="Apple Symbols" panose="02000000000000000000" pitchFamily="2" charset="-79"/>
              </a:defRPr>
            </a:pPr>
            <a:r>
              <a:rPr lang="es-MX" sz="1200" dirty="0">
                <a:solidFill>
                  <a:schemeClr val="tx2">
                    <a:lumMod val="75000"/>
                  </a:schemeClr>
                </a:solidFill>
              </a:rPr>
              <a:t>Cosine Similarity per layer in SC LeNet-5 </a:t>
            </a:r>
          </a:p>
          <a:p>
            <a:pPr algn="ctr" rtl="0">
              <a:defRPr sz="1080" b="0" i="0" u="none" strike="noStrike" kern="1200" spc="0" baseline="0">
                <a:solidFill>
                  <a:prstClr val="black"/>
                </a:solidFill>
                <a:latin typeface="PT Sans" panose="020B0503020203020204" pitchFamily="34" charset="77"/>
                <a:ea typeface="Apple Symbols" panose="02000000000000000000" pitchFamily="2" charset="-79"/>
                <a:cs typeface="Apple Symbols" panose="02000000000000000000" pitchFamily="2" charset="-79"/>
              </a:defRPr>
            </a:pPr>
            <a:r>
              <a:rPr lang="es-MX" sz="1200" dirty="0">
                <a:solidFill>
                  <a:schemeClr val="tx2">
                    <a:lumMod val="75000"/>
                  </a:schemeClr>
                </a:solidFill>
              </a:rPr>
              <a:t>(average similarity after 100 inferred images of the Sneaker class)</a:t>
            </a:r>
          </a:p>
          <a:p>
            <a:pPr algn="ctr">
              <a:defRPr sz="1080" b="0" i="0" u="none" strike="noStrike" kern="1200" spc="0" baseline="0">
                <a:solidFill>
                  <a:prstClr val="black"/>
                </a:solidFill>
                <a:latin typeface="PT Sans" panose="020B0503020203020204" pitchFamily="34" charset="77"/>
                <a:ea typeface="Apple Symbols" panose="02000000000000000000" pitchFamily="2" charset="-79"/>
                <a:cs typeface="Apple Symbols" panose="02000000000000000000" pitchFamily="2" charset="-79"/>
              </a:defRPr>
            </a:pPr>
            <a:endParaRPr lang="es-MX" sz="1200" dirty="0">
              <a:solidFill>
                <a:schemeClr val="tx2">
                  <a:lumMod val="75000"/>
                </a:schemeClr>
              </a:solidFill>
              <a:latin typeface="PT Sans" panose="020B0503020203020204" pitchFamily="34" charset="77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8348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F9EBE8F-C60D-C00F-C6FA-3E452DE74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BEEEE-7771-FC4B-9EAD-6B2B54CF3879}" type="datetime1">
              <a:rPr lang="en-US" noProof="0" smtClean="0"/>
              <a:t>11/15/24</a:t>
            </a:fld>
            <a:endParaRPr lang="en-U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764ED5F-D476-0E0B-83E5-CE6679729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en-US" noProof="0" smtClean="0"/>
              <a:pPr/>
              <a:t>24</a:t>
            </a:fld>
            <a:endParaRPr lang="en-US" noProof="0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C0C1099C-FF5D-395F-3F82-BFBAFED0197E}"/>
              </a:ext>
            </a:extLst>
          </p:cNvPr>
          <p:cNvGrpSpPr/>
          <p:nvPr/>
        </p:nvGrpSpPr>
        <p:grpSpPr>
          <a:xfrm>
            <a:off x="5652120" y="218480"/>
            <a:ext cx="1249606" cy="392716"/>
            <a:chOff x="2271713" y="1534581"/>
            <a:chExt cx="7050524" cy="2215783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960520B0-1C4F-AF17-66B2-BFC1B6326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23215" y="1534581"/>
              <a:ext cx="5599022" cy="2215783"/>
            </a:xfrm>
            <a:prstGeom prst="rect">
              <a:avLst/>
            </a:prstGeom>
            <a:solidFill>
              <a:srgbClr val="CFDBEA"/>
            </a:solidFill>
          </p:spPr>
        </p:pic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867EFDF1-E34D-4CC9-26E5-CF23F5B295AC}"/>
                </a:ext>
              </a:extLst>
            </p:cNvPr>
            <p:cNvSpPr/>
            <p:nvPr/>
          </p:nvSpPr>
          <p:spPr>
            <a:xfrm>
              <a:off x="2271713" y="1534581"/>
              <a:ext cx="1451502" cy="2215783"/>
            </a:xfrm>
            <a:prstGeom prst="rect">
              <a:avLst/>
            </a:prstGeom>
            <a:solidFill>
              <a:srgbClr val="CFDB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0" name="Título 2">
            <a:extLst>
              <a:ext uri="{FF2B5EF4-FFF2-40B4-BE49-F238E27FC236}">
                <a16:creationId xmlns:a16="http://schemas.microsoft.com/office/drawing/2014/main" id="{3E98BD3B-71C3-BDC6-EDC4-36E0C1006B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2992" y="1187258"/>
            <a:ext cx="3672407" cy="392717"/>
          </a:xfrm>
        </p:spPr>
        <p:txBody>
          <a:bodyPr>
            <a:noAutofit/>
          </a:bodyPr>
          <a:lstStyle/>
          <a:p>
            <a:pPr algn="ctr" rtl="0">
              <a:defRPr sz="126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PT Sans" panose="020B0503020203020204" pitchFamily="34" charset="77"/>
                <a:ea typeface="Apple Symbols" panose="02000000000000000000" pitchFamily="2" charset="-79"/>
                <a:cs typeface="Apple Symbols" panose="02000000000000000000" pitchFamily="2" charset="-79"/>
              </a:defRPr>
            </a:pPr>
            <a:r>
              <a:rPr lang="es-MX" sz="1600" dirty="0">
                <a:solidFill>
                  <a:schemeClr val="tx2">
                    <a:lumMod val="75000"/>
                  </a:schemeClr>
                </a:solidFill>
              </a:rPr>
              <a:t>Execution time per layer in SC LeNet-5</a:t>
            </a:r>
          </a:p>
        </p:txBody>
      </p:sp>
      <p:sp>
        <p:nvSpPr>
          <p:cNvPr id="11" name="Título 2">
            <a:extLst>
              <a:ext uri="{FF2B5EF4-FFF2-40B4-BE49-F238E27FC236}">
                <a16:creationId xmlns:a16="http://schemas.microsoft.com/office/drawing/2014/main" id="{583F552B-1EE9-0DB9-6F24-6C193E1F5FD5}"/>
              </a:ext>
            </a:extLst>
          </p:cNvPr>
          <p:cNvSpPr txBox="1">
            <a:spLocks/>
          </p:cNvSpPr>
          <p:nvPr/>
        </p:nvSpPr>
        <p:spPr>
          <a:xfrm>
            <a:off x="4908602" y="1187258"/>
            <a:ext cx="4055885" cy="39271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pPr algn="ctr">
              <a:defRPr sz="1080" b="0" i="0" u="none" strike="noStrike" kern="1200" spc="0" baseline="0">
                <a:solidFill>
                  <a:prstClr val="black"/>
                </a:solidFill>
                <a:latin typeface="PT Sans" panose="020B0503020203020204" pitchFamily="34" charset="77"/>
                <a:ea typeface="Apple Symbols" panose="02000000000000000000" pitchFamily="2" charset="-79"/>
                <a:cs typeface="Apple Symbols" panose="02000000000000000000" pitchFamily="2" charset="-79"/>
              </a:defRPr>
            </a:pPr>
            <a:r>
              <a:rPr lang="es-MX" sz="1600" dirty="0">
                <a:solidFill>
                  <a:schemeClr val="tx2">
                    <a:lumMod val="75000"/>
                  </a:schemeClr>
                </a:solidFill>
              </a:rPr>
              <a:t>SC LeNet-5 throughput in frames per minute</a:t>
            </a:r>
            <a:endParaRPr lang="es-MX" sz="1200" dirty="0">
              <a:solidFill>
                <a:schemeClr val="tx2">
                  <a:lumMod val="75000"/>
                </a:schemeClr>
              </a:solidFill>
            </a:endParaRPr>
          </a:p>
          <a:p>
            <a:pPr algn="ctr">
              <a:defRPr sz="1080" b="0" i="0" u="none" strike="noStrike" kern="1200" spc="0" baseline="0">
                <a:solidFill>
                  <a:prstClr val="black"/>
                </a:solidFill>
                <a:latin typeface="PT Sans" panose="020B0503020203020204" pitchFamily="34" charset="77"/>
                <a:ea typeface="Apple Symbols" panose="02000000000000000000" pitchFamily="2" charset="-79"/>
                <a:cs typeface="Apple Symbols" panose="02000000000000000000" pitchFamily="2" charset="-79"/>
              </a:defRPr>
            </a:pPr>
            <a:endParaRPr lang="es-MX" sz="1200" dirty="0">
              <a:solidFill>
                <a:schemeClr val="tx2">
                  <a:lumMod val="75000"/>
                </a:schemeClr>
              </a:solidFill>
              <a:latin typeface="PT Sans" panose="020B0503020203020204" pitchFamily="34" charset="77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586277F7-B292-0469-3059-3782D7EF1F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502167"/>
              </p:ext>
            </p:extLst>
          </p:nvPr>
        </p:nvGraphicFramePr>
        <p:xfrm>
          <a:off x="1" y="1485198"/>
          <a:ext cx="4572000" cy="28344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Gráfico 14">
            <a:extLst>
              <a:ext uri="{FF2B5EF4-FFF2-40B4-BE49-F238E27FC236}">
                <a16:creationId xmlns:a16="http://schemas.microsoft.com/office/drawing/2014/main" id="{A5B3D9E3-34E0-4C0E-CA52-505A74394A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6214886"/>
              </p:ext>
            </p:extLst>
          </p:nvPr>
        </p:nvGraphicFramePr>
        <p:xfrm>
          <a:off x="4572000" y="1706616"/>
          <a:ext cx="4573398" cy="26129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757129EB-F335-BF6C-D20C-D0F753B56755}"/>
              </a:ext>
            </a:extLst>
          </p:cNvPr>
          <p:cNvSpPr txBox="1"/>
          <p:nvPr/>
        </p:nvSpPr>
        <p:spPr>
          <a:xfrm>
            <a:off x="5142319" y="4800822"/>
            <a:ext cx="25750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400" b="1" dirty="0">
                <a:effectLst/>
                <a:latin typeface="PT Sans" panose="020B0503020203020204" pitchFamily="34" charset="77"/>
              </a:rPr>
              <a:t>*Used device</a:t>
            </a:r>
            <a:r>
              <a:rPr lang="es-MX" sz="1400" b="1" dirty="0">
                <a:solidFill>
                  <a:srgbClr val="18961E"/>
                </a:solidFill>
                <a:effectLst/>
                <a:latin typeface="PT Sans" panose="020B0503020203020204" pitchFamily="34" charset="77"/>
              </a:rPr>
              <a:t>: NVIDIA</a:t>
            </a:r>
            <a:r>
              <a:rPr lang="es-MX" sz="1400" b="0" dirty="0">
                <a:solidFill>
                  <a:srgbClr val="18961E"/>
                </a:solidFill>
                <a:effectLst/>
                <a:latin typeface="PT Sans" panose="020B0503020203020204" pitchFamily="34" charset="77"/>
              </a:rPr>
              <a:t> </a:t>
            </a:r>
            <a:r>
              <a:rPr lang="es-MX" sz="1400" b="1" dirty="0">
                <a:solidFill>
                  <a:srgbClr val="18961E"/>
                </a:solidFill>
                <a:effectLst/>
                <a:latin typeface="PT Sans" panose="020B0503020203020204" pitchFamily="34" charset="77"/>
              </a:rPr>
              <a:t>V100</a:t>
            </a:r>
            <a:endParaRPr lang="es-MX" sz="1400" dirty="0">
              <a:solidFill>
                <a:srgbClr val="18961E"/>
              </a:solidFill>
              <a:latin typeface="PT Sans" panose="020B05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31553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3C4613D-FBDE-7CB1-0F04-3F6E9EB5E1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512" y="611196"/>
            <a:ext cx="8784976" cy="648072"/>
          </a:xfrm>
        </p:spPr>
        <p:txBody>
          <a:bodyPr>
            <a:noAutofit/>
          </a:bodyPr>
          <a:lstStyle/>
          <a:p>
            <a:pPr algn="ctr"/>
            <a:r>
              <a:rPr lang="es-MX" sz="1800" b="1" dirty="0">
                <a:solidFill>
                  <a:schemeClr val="tx2">
                    <a:lumMod val="75000"/>
                  </a:schemeClr>
                </a:solidFill>
                <a:latin typeface="PT Sans" panose="020B0503020203020204" pitchFamily="34" charset="77"/>
                <a:ea typeface="Apple Symbols" panose="02000000000000000000" pitchFamily="2" charset="-79"/>
                <a:cs typeface="Apple Symbols" panose="02000000000000000000" pitchFamily="2" charset="-79"/>
              </a:rPr>
              <a:t>Percentage %</a:t>
            </a:r>
            <a:r>
              <a:rPr lang="es-MX" sz="1800" b="1" baseline="0" dirty="0">
                <a:solidFill>
                  <a:schemeClr val="tx2">
                    <a:lumMod val="75000"/>
                  </a:schemeClr>
                </a:solidFill>
                <a:latin typeface="PT Sans" panose="020B0503020203020204" pitchFamily="34" charset="77"/>
                <a:ea typeface="Apple Symbols" panose="02000000000000000000" pitchFamily="2" charset="-79"/>
                <a:cs typeface="Apple Symbols" panose="02000000000000000000" pitchFamily="2" charset="-79"/>
              </a:rPr>
              <a:t> of correctly inferred images with SC VGG9 per bitstream length </a:t>
            </a:r>
            <a:br>
              <a:rPr lang="es-MX" sz="1800" b="1" baseline="0" dirty="0">
                <a:solidFill>
                  <a:schemeClr val="tx2">
                    <a:lumMod val="75000"/>
                  </a:schemeClr>
                </a:solidFill>
                <a:latin typeface="PT Sans" panose="020B0503020203020204" pitchFamily="34" charset="77"/>
                <a:ea typeface="Apple Symbols" panose="02000000000000000000" pitchFamily="2" charset="-79"/>
                <a:cs typeface="Apple Symbols" panose="02000000000000000000" pitchFamily="2" charset="-79"/>
              </a:rPr>
            </a:br>
            <a:r>
              <a:rPr lang="es-MX" sz="1800" b="1" baseline="0" dirty="0">
                <a:solidFill>
                  <a:schemeClr val="tx2">
                    <a:lumMod val="75000"/>
                  </a:schemeClr>
                </a:solidFill>
                <a:latin typeface="PT Sans" panose="020B0503020203020204" pitchFamily="34" charset="77"/>
                <a:ea typeface="Apple Symbols" panose="02000000000000000000" pitchFamily="2" charset="-79"/>
                <a:cs typeface="Apple Symbols" panose="02000000000000000000" pitchFamily="2" charset="-79"/>
              </a:rPr>
              <a:t>(300 images in total from CIFAR-10 dataset)</a:t>
            </a:r>
            <a:br>
              <a:rPr lang="es-MX" sz="1800" b="1" dirty="0">
                <a:solidFill>
                  <a:schemeClr val="tx2">
                    <a:lumMod val="75000"/>
                  </a:schemeClr>
                </a:solidFill>
                <a:latin typeface="PT Sans" panose="020B0503020203020204" pitchFamily="34" charset="77"/>
                <a:ea typeface="Apple Symbols" panose="02000000000000000000" pitchFamily="2" charset="-79"/>
                <a:cs typeface="Apple Symbols" panose="02000000000000000000" pitchFamily="2" charset="-79"/>
              </a:rPr>
            </a:br>
            <a:endParaRPr lang="es-MX" sz="1800" dirty="0">
              <a:solidFill>
                <a:schemeClr val="tx2">
                  <a:lumMod val="75000"/>
                </a:schemeClr>
              </a:solidFill>
              <a:latin typeface="PT Sans" panose="020B0503020203020204" pitchFamily="34" charset="77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7852D1E-5034-5C43-259E-DAE719AE1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BEEEE-7771-FC4B-9EAD-6B2B54CF3879}" type="datetime1">
              <a:rPr lang="en-US" noProof="0" smtClean="0"/>
              <a:t>11/15/24</a:t>
            </a:fld>
            <a:endParaRPr lang="en-U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2FAA7BB-8C77-3D3B-563F-CDBC0FAE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en-US" noProof="0" smtClean="0"/>
              <a:pPr/>
              <a:t>25</a:t>
            </a:fld>
            <a:endParaRPr lang="en-US" noProof="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2828BB3-95A8-BA3E-94A4-D4F605AB88F1}"/>
              </a:ext>
            </a:extLst>
          </p:cNvPr>
          <p:cNvGrpSpPr/>
          <p:nvPr/>
        </p:nvGrpSpPr>
        <p:grpSpPr>
          <a:xfrm>
            <a:off x="5652120" y="218480"/>
            <a:ext cx="1249606" cy="392716"/>
            <a:chOff x="2271713" y="1534581"/>
            <a:chExt cx="7050524" cy="2215783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A9990EF9-737E-B84D-0F9C-66857AA26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23215" y="1534581"/>
              <a:ext cx="5599022" cy="2215783"/>
            </a:xfrm>
            <a:prstGeom prst="rect">
              <a:avLst/>
            </a:prstGeom>
            <a:solidFill>
              <a:srgbClr val="CFDBEA"/>
            </a:solidFill>
          </p:spPr>
        </p:pic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05311C72-CBD1-6A70-0B9E-D3F249CFEE9E}"/>
                </a:ext>
              </a:extLst>
            </p:cNvPr>
            <p:cNvSpPr/>
            <p:nvPr/>
          </p:nvSpPr>
          <p:spPr>
            <a:xfrm>
              <a:off x="2271713" y="1534581"/>
              <a:ext cx="1451502" cy="2215783"/>
            </a:xfrm>
            <a:prstGeom prst="rect">
              <a:avLst/>
            </a:prstGeom>
            <a:solidFill>
              <a:srgbClr val="CFDB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2050" name="Picture 2" descr="VGG9 : Topology Division and assignment of layers to Feature-Learning and Fine-Tuning Groups">
            <a:extLst>
              <a:ext uri="{FF2B5EF4-FFF2-40B4-BE49-F238E27FC236}">
                <a16:creationId xmlns:a16="http://schemas.microsoft.com/office/drawing/2014/main" id="{057A4C5B-607D-F0EB-6482-394134E1EA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00" b="16400"/>
          <a:stretch/>
        </p:blipFill>
        <p:spPr bwMode="auto">
          <a:xfrm>
            <a:off x="14287" y="3994051"/>
            <a:ext cx="2973537" cy="108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23899AB1-CDCA-B0A6-35E5-5155406A0A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8638543"/>
              </p:ext>
            </p:extLst>
          </p:nvPr>
        </p:nvGraphicFramePr>
        <p:xfrm>
          <a:off x="2070545" y="771550"/>
          <a:ext cx="7059168" cy="39629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ítulo 2">
            <a:extLst>
              <a:ext uri="{FF2B5EF4-FFF2-40B4-BE49-F238E27FC236}">
                <a16:creationId xmlns:a16="http://schemas.microsoft.com/office/drawing/2014/main" id="{3811EC15-DA65-2AF4-C918-7B2D11734EC5}"/>
              </a:ext>
            </a:extLst>
          </p:cNvPr>
          <p:cNvSpPr txBox="1">
            <a:spLocks/>
          </p:cNvSpPr>
          <p:nvPr/>
        </p:nvSpPr>
        <p:spPr>
          <a:xfrm>
            <a:off x="-287833" y="3720208"/>
            <a:ext cx="2671024" cy="2585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pPr algn="ctr">
              <a:defRPr sz="1080" b="0" i="0" u="none" strike="noStrike" kern="1200" spc="0" baseline="0">
                <a:solidFill>
                  <a:prstClr val="black"/>
                </a:solidFill>
                <a:latin typeface="PT Sans" panose="020B0503020203020204" pitchFamily="34" charset="77"/>
                <a:ea typeface="Apple Symbols" panose="02000000000000000000" pitchFamily="2" charset="-79"/>
                <a:cs typeface="Apple Symbols" panose="02000000000000000000" pitchFamily="2" charset="-79"/>
              </a:defRPr>
            </a:pPr>
            <a:r>
              <a:rPr lang="es-MX" sz="1100" dirty="0">
                <a:solidFill>
                  <a:schemeClr val="tx2">
                    <a:lumMod val="75000"/>
                  </a:schemeClr>
                </a:solidFill>
                <a:latin typeface="PT Sans" panose="020B0503020203020204" pitchFamily="34" charset="77"/>
                <a:ea typeface="Apple Symbols" panose="02000000000000000000" pitchFamily="2" charset="-79"/>
                <a:cs typeface="Apple Symbols" panose="02000000000000000000" pitchFamily="2" charset="-79"/>
              </a:rPr>
              <a:t>VGG9 architecture: 6 convs, 3 fcls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51D9C48-34E7-C02D-D65C-21BEE4112362}"/>
              </a:ext>
            </a:extLst>
          </p:cNvPr>
          <p:cNvSpPr txBox="1"/>
          <p:nvPr/>
        </p:nvSpPr>
        <p:spPr>
          <a:xfrm>
            <a:off x="2923381" y="4885395"/>
            <a:ext cx="12165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200" i="1" dirty="0">
                <a:latin typeface="PT Sans" panose="020B0503020203020204" pitchFamily="34" charset="77"/>
              </a:rPr>
              <a:t>Taken from [8].</a:t>
            </a:r>
            <a:endParaRPr lang="es-MX" sz="1200" dirty="0">
              <a:latin typeface="PT Sans" panose="020B0503020203020204" pitchFamily="34" charset="77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215AFDE-15A3-D930-B999-2C310C3B4648}"/>
              </a:ext>
            </a:extLst>
          </p:cNvPr>
          <p:cNvSpPr txBox="1"/>
          <p:nvPr/>
        </p:nvSpPr>
        <p:spPr>
          <a:xfrm>
            <a:off x="5142319" y="4800822"/>
            <a:ext cx="25750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400" b="1" dirty="0">
                <a:effectLst/>
                <a:latin typeface="PT Sans" panose="020B0503020203020204" pitchFamily="34" charset="77"/>
              </a:rPr>
              <a:t>*Used device</a:t>
            </a:r>
            <a:r>
              <a:rPr lang="es-MX" sz="1400" b="1" dirty="0">
                <a:solidFill>
                  <a:srgbClr val="18961E"/>
                </a:solidFill>
                <a:effectLst/>
                <a:latin typeface="PT Sans" panose="020B0503020203020204" pitchFamily="34" charset="77"/>
              </a:rPr>
              <a:t>: NVIDIA</a:t>
            </a:r>
            <a:r>
              <a:rPr lang="es-MX" sz="1400" b="0" dirty="0">
                <a:solidFill>
                  <a:srgbClr val="18961E"/>
                </a:solidFill>
                <a:effectLst/>
                <a:latin typeface="PT Sans" panose="020B0503020203020204" pitchFamily="34" charset="77"/>
              </a:rPr>
              <a:t> </a:t>
            </a:r>
            <a:r>
              <a:rPr lang="es-MX" sz="1400" b="1" dirty="0">
                <a:solidFill>
                  <a:srgbClr val="18961E"/>
                </a:solidFill>
                <a:latin typeface="PT Sans" panose="020B0503020203020204" pitchFamily="34" charset="77"/>
              </a:rPr>
              <a:t>A</a:t>
            </a:r>
            <a:r>
              <a:rPr lang="es-MX" sz="1400" b="1" dirty="0">
                <a:solidFill>
                  <a:srgbClr val="18961E"/>
                </a:solidFill>
                <a:effectLst/>
                <a:latin typeface="PT Sans" panose="020B0503020203020204" pitchFamily="34" charset="77"/>
              </a:rPr>
              <a:t>100</a:t>
            </a:r>
            <a:endParaRPr lang="es-MX" sz="1400" dirty="0">
              <a:solidFill>
                <a:srgbClr val="18961E"/>
              </a:solidFill>
              <a:latin typeface="PT Sans" panose="020B05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08527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22B5FD-DCB4-59AC-5BC5-5D882FCE0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BEEEE-7771-FC4B-9EAD-6B2B54CF3879}" type="datetime1">
              <a:rPr lang="en-US" noProof="0" smtClean="0"/>
              <a:t>11/15/24</a:t>
            </a:fld>
            <a:endParaRPr lang="en-U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053613-66CD-3E86-AF40-D0310B672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en-US" noProof="0" smtClean="0"/>
              <a:pPr/>
              <a:t>26</a:t>
            </a:fld>
            <a:endParaRPr lang="en-US" noProof="0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D5528A92-51C4-1CAC-37D6-AB7FCAA649DE}"/>
              </a:ext>
            </a:extLst>
          </p:cNvPr>
          <p:cNvGrpSpPr/>
          <p:nvPr/>
        </p:nvGrpSpPr>
        <p:grpSpPr>
          <a:xfrm>
            <a:off x="5652120" y="218480"/>
            <a:ext cx="1249606" cy="392716"/>
            <a:chOff x="2271713" y="1534581"/>
            <a:chExt cx="7050524" cy="2215783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6FC2340D-81A7-0B40-8E9F-0B2E86245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23215" y="1534581"/>
              <a:ext cx="5599022" cy="2215783"/>
            </a:xfrm>
            <a:prstGeom prst="rect">
              <a:avLst/>
            </a:prstGeom>
            <a:solidFill>
              <a:srgbClr val="CFDBEA"/>
            </a:solidFill>
          </p:spPr>
        </p:pic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3C8E9BEF-4777-6507-51B7-1FAF15514889}"/>
                </a:ext>
              </a:extLst>
            </p:cNvPr>
            <p:cNvSpPr/>
            <p:nvPr/>
          </p:nvSpPr>
          <p:spPr>
            <a:xfrm>
              <a:off x="2271713" y="1534581"/>
              <a:ext cx="1451502" cy="2215783"/>
            </a:xfrm>
            <a:prstGeom prst="rect">
              <a:avLst/>
            </a:prstGeom>
            <a:solidFill>
              <a:srgbClr val="CFDB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FE2E4E4E-476D-92C7-0E66-B27C42F433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5169683"/>
              </p:ext>
            </p:extLst>
          </p:nvPr>
        </p:nvGraphicFramePr>
        <p:xfrm>
          <a:off x="2358008" y="755095"/>
          <a:ext cx="4427984" cy="39018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D6E24A11-7B53-1423-2B30-EA57DB5225EB}"/>
              </a:ext>
            </a:extLst>
          </p:cNvPr>
          <p:cNvSpPr txBox="1"/>
          <p:nvPr/>
        </p:nvSpPr>
        <p:spPr>
          <a:xfrm>
            <a:off x="5142319" y="4800822"/>
            <a:ext cx="25750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400" b="1" dirty="0">
                <a:effectLst/>
                <a:latin typeface="PT Sans" panose="020B0503020203020204" pitchFamily="34" charset="77"/>
              </a:rPr>
              <a:t>*Used device</a:t>
            </a:r>
            <a:r>
              <a:rPr lang="es-MX" sz="1400" b="1" dirty="0">
                <a:solidFill>
                  <a:srgbClr val="18961E"/>
                </a:solidFill>
                <a:effectLst/>
                <a:latin typeface="PT Sans" panose="020B0503020203020204" pitchFamily="34" charset="77"/>
              </a:rPr>
              <a:t>: NVIDIA</a:t>
            </a:r>
            <a:r>
              <a:rPr lang="es-MX" sz="1400" b="0" dirty="0">
                <a:solidFill>
                  <a:srgbClr val="18961E"/>
                </a:solidFill>
                <a:effectLst/>
                <a:latin typeface="PT Sans" panose="020B0503020203020204" pitchFamily="34" charset="77"/>
              </a:rPr>
              <a:t> </a:t>
            </a:r>
            <a:r>
              <a:rPr lang="es-MX" sz="1400" b="1" dirty="0">
                <a:solidFill>
                  <a:srgbClr val="18961E"/>
                </a:solidFill>
                <a:latin typeface="PT Sans" panose="020B0503020203020204" pitchFamily="34" charset="77"/>
              </a:rPr>
              <a:t>A</a:t>
            </a:r>
            <a:r>
              <a:rPr lang="es-MX" sz="1400" b="1" dirty="0">
                <a:solidFill>
                  <a:srgbClr val="18961E"/>
                </a:solidFill>
                <a:effectLst/>
                <a:latin typeface="PT Sans" panose="020B0503020203020204" pitchFamily="34" charset="77"/>
              </a:rPr>
              <a:t>100</a:t>
            </a:r>
            <a:endParaRPr lang="es-MX" sz="1400" dirty="0">
              <a:solidFill>
                <a:srgbClr val="18961E"/>
              </a:solidFill>
              <a:latin typeface="PT Sans" panose="020B05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29207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BED82B-B559-ECB3-8990-68508632B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BEEEE-7771-FC4B-9EAD-6B2B54CF3879}" type="datetime1">
              <a:rPr lang="en-US" noProof="0" smtClean="0"/>
              <a:t>11/15/24</a:t>
            </a:fld>
            <a:endParaRPr lang="en-U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D6BAA7-024E-E27F-FF0B-AAC683C33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en-US" noProof="0" smtClean="0"/>
              <a:pPr/>
              <a:t>27</a:t>
            </a:fld>
            <a:endParaRPr lang="en-US" noProof="0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4E5A3DA5-4BE0-4930-2212-D01E814ED0D6}"/>
              </a:ext>
            </a:extLst>
          </p:cNvPr>
          <p:cNvGrpSpPr/>
          <p:nvPr/>
        </p:nvGrpSpPr>
        <p:grpSpPr>
          <a:xfrm>
            <a:off x="5652120" y="218480"/>
            <a:ext cx="1249606" cy="392716"/>
            <a:chOff x="2271713" y="1534581"/>
            <a:chExt cx="7050524" cy="2215783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F1CB9E8B-AB06-8DA4-D605-AF7A18911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23215" y="1534581"/>
              <a:ext cx="5599022" cy="2215783"/>
            </a:xfrm>
            <a:prstGeom prst="rect">
              <a:avLst/>
            </a:prstGeom>
            <a:solidFill>
              <a:srgbClr val="CFDBEA"/>
            </a:solidFill>
          </p:spPr>
        </p:pic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5B717ADD-5C90-22E3-A6A8-AD05F55AA216}"/>
                </a:ext>
              </a:extLst>
            </p:cNvPr>
            <p:cNvSpPr/>
            <p:nvPr/>
          </p:nvSpPr>
          <p:spPr>
            <a:xfrm>
              <a:off x="2271713" y="1534581"/>
              <a:ext cx="1451502" cy="2215783"/>
            </a:xfrm>
            <a:prstGeom prst="rect">
              <a:avLst/>
            </a:prstGeom>
            <a:solidFill>
              <a:srgbClr val="CFDB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A6E0F9F2-F0B6-AA56-99D2-0690DF39B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1590"/>
            <a:ext cx="4955288" cy="2880320"/>
          </a:xfrm>
          <a:prstGeom prst="rect">
            <a:avLst/>
          </a:prstGeom>
        </p:spPr>
      </p:pic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EDC51E97-1B72-FDC3-DFC4-BC3F62C638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2759750"/>
              </p:ext>
            </p:extLst>
          </p:nvPr>
        </p:nvGraphicFramePr>
        <p:xfrm>
          <a:off x="4955288" y="987574"/>
          <a:ext cx="4188712" cy="373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CuadroTexto 1">
            <a:extLst>
              <a:ext uri="{FF2B5EF4-FFF2-40B4-BE49-F238E27FC236}">
                <a16:creationId xmlns:a16="http://schemas.microsoft.com/office/drawing/2014/main" id="{43DF0F8D-1DE7-7C5F-E674-0FEFAFC6B916}"/>
              </a:ext>
            </a:extLst>
          </p:cNvPr>
          <p:cNvSpPr txBox="1"/>
          <p:nvPr/>
        </p:nvSpPr>
        <p:spPr>
          <a:xfrm>
            <a:off x="3306514" y="3954626"/>
            <a:ext cx="1628023" cy="273844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s-MX" sz="12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*bitstream length = 512</a:t>
            </a:r>
          </a:p>
        </p:txBody>
      </p:sp>
      <p:sp>
        <p:nvSpPr>
          <p:cNvPr id="5" name="CuadroTexto 1">
            <a:extLst>
              <a:ext uri="{FF2B5EF4-FFF2-40B4-BE49-F238E27FC236}">
                <a16:creationId xmlns:a16="http://schemas.microsoft.com/office/drawing/2014/main" id="{D89D827A-4F4B-E1D3-6BBC-8950127FF7E7}"/>
              </a:ext>
            </a:extLst>
          </p:cNvPr>
          <p:cNvSpPr txBox="1"/>
          <p:nvPr/>
        </p:nvSpPr>
        <p:spPr>
          <a:xfrm>
            <a:off x="7515977" y="4493893"/>
            <a:ext cx="1628023" cy="273844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s-MX" sz="12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*bitstream length = 512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766AAD5-CBCD-8FD5-B2FE-C854F3D57907}"/>
              </a:ext>
            </a:extLst>
          </p:cNvPr>
          <p:cNvSpPr txBox="1"/>
          <p:nvPr/>
        </p:nvSpPr>
        <p:spPr>
          <a:xfrm>
            <a:off x="5142319" y="4800822"/>
            <a:ext cx="25750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400" b="1" dirty="0">
                <a:effectLst/>
                <a:latin typeface="PT Sans" panose="020B0503020203020204" pitchFamily="34" charset="77"/>
              </a:rPr>
              <a:t>*Used device</a:t>
            </a:r>
            <a:r>
              <a:rPr lang="es-MX" sz="1400" b="1" dirty="0">
                <a:solidFill>
                  <a:srgbClr val="18961E"/>
                </a:solidFill>
                <a:effectLst/>
                <a:latin typeface="PT Sans" panose="020B0503020203020204" pitchFamily="34" charset="77"/>
              </a:rPr>
              <a:t>: NVIDIA</a:t>
            </a:r>
            <a:r>
              <a:rPr lang="es-MX" sz="1400" b="0" dirty="0">
                <a:solidFill>
                  <a:srgbClr val="18961E"/>
                </a:solidFill>
                <a:effectLst/>
                <a:latin typeface="PT Sans" panose="020B0503020203020204" pitchFamily="34" charset="77"/>
              </a:rPr>
              <a:t> </a:t>
            </a:r>
            <a:r>
              <a:rPr lang="es-MX" sz="1400" b="1" dirty="0">
                <a:solidFill>
                  <a:srgbClr val="18961E"/>
                </a:solidFill>
                <a:latin typeface="PT Sans" panose="020B0503020203020204" pitchFamily="34" charset="77"/>
              </a:rPr>
              <a:t>A</a:t>
            </a:r>
            <a:r>
              <a:rPr lang="es-MX" sz="1400" b="1" dirty="0">
                <a:solidFill>
                  <a:srgbClr val="18961E"/>
                </a:solidFill>
                <a:effectLst/>
                <a:latin typeface="PT Sans" panose="020B0503020203020204" pitchFamily="34" charset="77"/>
              </a:rPr>
              <a:t>100</a:t>
            </a:r>
            <a:endParaRPr lang="es-MX" sz="1400" dirty="0">
              <a:solidFill>
                <a:srgbClr val="18961E"/>
              </a:solidFill>
              <a:latin typeface="PT Sans" panose="020B05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82651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B2163ED-39EC-5303-6A8C-6C480FD6C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123794"/>
            <a:ext cx="8784976" cy="3693599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PT Sans" panose="020B0503020203020204" pitchFamily="34" charset="77"/>
                <a:ea typeface="Apple Symbols" panose="02000000000000000000" pitchFamily="2" charset="-79"/>
                <a:cs typeface="Apple Symbols" panose="02000000000000000000" pitchFamily="2" charset="-79"/>
              </a:rPr>
              <a:t>Unipolar functions are more precise than bipolars because zeros are actually zeros and not approximations. </a:t>
            </a:r>
          </a:p>
          <a:p>
            <a:pPr marL="0" indent="0" algn="just">
              <a:buNone/>
            </a:pPr>
            <a:endParaRPr lang="es-MX" sz="1600" dirty="0">
              <a:latin typeface="PT Sans" panose="020B0503020203020204" pitchFamily="34" charset="77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PT Sans" panose="020B0503020203020204" pitchFamily="34" charset="77"/>
                <a:ea typeface="Apple Symbols" panose="02000000000000000000" pitchFamily="2" charset="-79"/>
                <a:cs typeface="Apple Symbols" panose="02000000000000000000" pitchFamily="2" charset="-79"/>
              </a:rPr>
              <a:t>In addition, shorter stochastic unipolar bitstreams are able to represent probabilities with more decimals, unlike bipolar numbers.</a:t>
            </a:r>
          </a:p>
          <a:p>
            <a:pPr marL="0" indent="0" algn="just">
              <a:buNone/>
            </a:pPr>
            <a:endParaRPr lang="es-MX" sz="1600" dirty="0">
              <a:latin typeface="PT Sans" panose="020B0503020203020204" pitchFamily="34" charset="77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PT Sans" panose="020B0503020203020204" pitchFamily="34" charset="77"/>
                <a:ea typeface="Apple Symbols" panose="02000000000000000000" pitchFamily="2" charset="-79"/>
                <a:cs typeface="Apple Symbols" panose="02000000000000000000" pitchFamily="2" charset="-79"/>
              </a:rPr>
              <a:t>Finally, unipolar functions can compute more FLOPs in the GPU implementation because it is possible  to skip multiplications by 0 (accumulator does not need to be increased).</a:t>
            </a:r>
          </a:p>
          <a:p>
            <a:pPr marL="0" indent="0" algn="just">
              <a:buNone/>
            </a:pPr>
            <a:endParaRPr lang="es-MX" sz="1600" dirty="0">
              <a:latin typeface="PT Sans" panose="020B0503020203020204" pitchFamily="34" charset="77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1600" dirty="0">
                <a:latin typeface="PT Sans" panose="020B0503020203020204" pitchFamily="34" charset="77"/>
                <a:ea typeface="Apple Symbols" panose="02000000000000000000" pitchFamily="2" charset="-79"/>
                <a:cs typeface="Apple Symbols" panose="02000000000000000000" pitchFamily="2" charset="-79"/>
              </a:rPr>
              <a:t>Extra observation: 16 bit LFSR be the fastest RNG but also the less precise compared to other 3 RNGs, whereas </a:t>
            </a:r>
            <a:r>
              <a:rPr lang="es-MX" sz="1600" dirty="0">
                <a:latin typeface="PT Sans" panose="020B0503020203020204" pitchFamily="34" charset="77"/>
                <a:ea typeface="Apple Symbols" panose="02000000000000000000" pitchFamily="2" charset="-79"/>
                <a:cs typeface="Apple Symbols" panose="02000000000000000000" pitchFamily="2" charset="-79"/>
                <a:hlinkClick r:id="rId2"/>
              </a:rPr>
              <a:t>XorShift</a:t>
            </a:r>
            <a:r>
              <a:rPr lang="es-MX" sz="1600" dirty="0">
                <a:latin typeface="PT Sans" panose="020B0503020203020204" pitchFamily="34" charset="77"/>
                <a:ea typeface="Apple Symbols" panose="02000000000000000000" pitchFamily="2" charset="-79"/>
                <a:cs typeface="Apple Symbols" panose="02000000000000000000" pitchFamily="2" charset="-79"/>
              </a:rPr>
              <a:t>* was the RNG with less MAE and highest % of correctly inferred images.</a:t>
            </a:r>
          </a:p>
          <a:p>
            <a:endParaRPr lang="es-MX" sz="1600" dirty="0">
              <a:latin typeface="PT Sans" panose="020B0503020203020204" pitchFamily="34" charset="77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82FA3C0-AF2F-D31D-5BA1-AB5B6D7BB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512" y="663139"/>
            <a:ext cx="8784976" cy="504057"/>
          </a:xfrm>
        </p:spPr>
        <p:txBody>
          <a:bodyPr>
            <a:normAutofit/>
          </a:bodyPr>
          <a:lstStyle/>
          <a:p>
            <a:pPr algn="ctr"/>
            <a:r>
              <a:rPr lang="es-MX" sz="2000" b="1" dirty="0">
                <a:latin typeface="PT Sans" panose="020B0503020203020204" pitchFamily="34" charset="77"/>
                <a:ea typeface="Apple Symbols" panose="02000000000000000000" pitchFamily="2" charset="-79"/>
                <a:cs typeface="Apple Symbols" panose="02000000000000000000" pitchFamily="2" charset="-79"/>
              </a:rPr>
              <a:t>CONCLUSIONS</a:t>
            </a:r>
            <a:endParaRPr lang="es-MX" sz="2000" dirty="0">
              <a:latin typeface="PT Sans" panose="020B0503020203020204" pitchFamily="34" charset="77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0CF7C3-8ECD-C4F3-EA25-D246CF80D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BEEEE-7771-FC4B-9EAD-6B2B54CF3879}" type="datetime1">
              <a:rPr lang="en-US" noProof="0" smtClean="0"/>
              <a:t>11/15/24</a:t>
            </a:fld>
            <a:endParaRPr lang="en-U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A409FE-C0AB-1A21-AD35-65103550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en-US" noProof="0" smtClean="0"/>
              <a:pPr/>
              <a:t>28</a:t>
            </a:fld>
            <a:endParaRPr lang="en-US" noProof="0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EE1C468C-1F6E-BBBD-7AA6-C488D96C998E}"/>
              </a:ext>
            </a:extLst>
          </p:cNvPr>
          <p:cNvGrpSpPr/>
          <p:nvPr/>
        </p:nvGrpSpPr>
        <p:grpSpPr>
          <a:xfrm>
            <a:off x="5652120" y="218480"/>
            <a:ext cx="1249606" cy="392716"/>
            <a:chOff x="2271713" y="1534581"/>
            <a:chExt cx="7050524" cy="2215783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EF681EB6-D403-25D3-ACA6-3DE60EA45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23215" y="1534581"/>
              <a:ext cx="5599022" cy="2215783"/>
            </a:xfrm>
            <a:prstGeom prst="rect">
              <a:avLst/>
            </a:prstGeom>
            <a:solidFill>
              <a:srgbClr val="CFDBEA"/>
            </a:solidFill>
          </p:spPr>
        </p:pic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6ACEB2B6-B444-F457-92DE-4A7FEBBE7748}"/>
                </a:ext>
              </a:extLst>
            </p:cNvPr>
            <p:cNvSpPr/>
            <p:nvPr/>
          </p:nvSpPr>
          <p:spPr>
            <a:xfrm>
              <a:off x="2271713" y="1534581"/>
              <a:ext cx="1451502" cy="2215783"/>
            </a:xfrm>
            <a:prstGeom prst="rect">
              <a:avLst/>
            </a:prstGeom>
            <a:solidFill>
              <a:srgbClr val="CFDB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3695674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9831B35-863C-8DA4-219F-7D4148FF8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BEEEE-7771-FC4B-9EAD-6B2B54CF3879}" type="datetime1">
              <a:rPr lang="en-US" noProof="0" smtClean="0"/>
              <a:t>11/15/24</a:t>
            </a:fld>
            <a:endParaRPr lang="en-U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509CC9-9024-3D96-E2BF-E5B0A10E9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7" name="Marcador de contenido 1">
            <a:extLst>
              <a:ext uri="{FF2B5EF4-FFF2-40B4-BE49-F238E27FC236}">
                <a16:creationId xmlns:a16="http://schemas.microsoft.com/office/drawing/2014/main" id="{45E1ABDF-493E-DA4D-EB54-77C88D9AD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444" y="1210682"/>
            <a:ext cx="8784976" cy="3398556"/>
          </a:xfrm>
        </p:spPr>
        <p:txBody>
          <a:bodyPr/>
          <a:lstStyle/>
          <a:p>
            <a:pPr marL="342900" indent="-342900" algn="just">
              <a:buFont typeface="+mj-lt"/>
              <a:buAutoNum type="arabicPeriod"/>
            </a:pPr>
            <a:r>
              <a:rPr lang="es-MX" sz="1400" dirty="0">
                <a:effectLst/>
                <a:latin typeface="PT Sans" panose="020B0503020203020204" pitchFamily="34" charset="77"/>
              </a:rPr>
              <a:t>A. Alaghi and J. P. Hayes. </a:t>
            </a:r>
            <a:r>
              <a:rPr lang="es-MX" sz="1400" i="1" dirty="0">
                <a:effectLst/>
                <a:latin typeface="PT Sans" panose="020B0503020203020204" pitchFamily="34" charset="77"/>
              </a:rPr>
              <a:t>Survey of stochastic computing</a:t>
            </a:r>
            <a:r>
              <a:rPr lang="es-MX" sz="1400" dirty="0">
                <a:effectLst/>
                <a:latin typeface="PT Sans" panose="020B0503020203020204" pitchFamily="34" charset="77"/>
              </a:rPr>
              <a:t>. ACM Trans. Embed. Comput. Syst., 12, May 2013.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MX" sz="1400" dirty="0">
                <a:effectLst/>
                <a:latin typeface="PT Sans" panose="020B0503020203020204" pitchFamily="34" charset="77"/>
              </a:rPr>
              <a:t>Vincent C. Gaudet Warren J. Gross</a:t>
            </a:r>
            <a:r>
              <a:rPr lang="es-MX" sz="1400" i="1" dirty="0">
                <a:effectLst/>
                <a:latin typeface="PT Sans" panose="020B0503020203020204" pitchFamily="34" charset="77"/>
              </a:rPr>
              <a:t>. Stochastic Computing: Techniques and Applications</a:t>
            </a:r>
            <a:r>
              <a:rPr lang="es-MX" sz="1400" dirty="0">
                <a:effectLst/>
                <a:latin typeface="PT Sans" panose="020B0503020203020204" pitchFamily="34" charset="77"/>
              </a:rPr>
              <a:t>. Springer Nature Switzerland AG, 1. edition, 2019.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MX" sz="1400" b="0" i="0" dirty="0">
                <a:solidFill>
                  <a:srgbClr val="222222"/>
                </a:solidFill>
                <a:effectLst/>
                <a:latin typeface="PT Sans" panose="020B0503020203020204" pitchFamily="34" charset="77"/>
              </a:rPr>
              <a:t>Wei, T., Tian, Y. and Chen, C.W., 2020. </a:t>
            </a:r>
            <a:r>
              <a:rPr lang="es-MX" sz="1400" b="0" i="1" dirty="0">
                <a:solidFill>
                  <a:srgbClr val="222222"/>
                </a:solidFill>
                <a:effectLst/>
                <a:latin typeface="PT Sans" panose="020B0503020203020204" pitchFamily="34" charset="77"/>
              </a:rPr>
              <a:t>Rethinking convolution: towards an optimal efficiency</a:t>
            </a:r>
            <a:r>
              <a:rPr lang="es-MX" sz="1400" b="0" i="0" dirty="0">
                <a:solidFill>
                  <a:srgbClr val="222222"/>
                </a:solidFill>
                <a:effectLst/>
                <a:latin typeface="PT Sans" panose="020B0503020203020204" pitchFamily="34" charset="77"/>
              </a:rPr>
              <a:t>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MX" sz="1400" dirty="0">
                <a:effectLst/>
                <a:latin typeface="PT Sans" panose="020B0503020203020204" pitchFamily="34" charset="77"/>
              </a:rPr>
              <a:t>NVIDIA Corporation. </a:t>
            </a:r>
            <a:r>
              <a:rPr lang="es-MX" sz="1400" i="1" dirty="0">
                <a:effectLst/>
                <a:latin typeface="PT Sans" panose="020B0503020203020204" pitchFamily="34" charset="77"/>
              </a:rPr>
              <a:t>CUDA C++ Programming Guide</a:t>
            </a:r>
            <a:r>
              <a:rPr lang="es-MX" sz="1400" dirty="0">
                <a:effectLst/>
                <a:latin typeface="PT Sans" panose="020B0503020203020204" pitchFamily="34" charset="77"/>
              </a:rPr>
              <a:t>. NVIDIA Corporation, 2024.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MX" sz="1400" dirty="0">
                <a:effectLst/>
                <a:latin typeface="PT Sans" panose="020B0503020203020204" pitchFamily="34" charset="77"/>
              </a:rPr>
              <a:t>Jason Sanders, Edward Kandrot, and Jack J. Dongarra. </a:t>
            </a:r>
            <a:r>
              <a:rPr lang="es-MX" sz="1400" i="1" dirty="0">
                <a:effectLst/>
                <a:latin typeface="PT Sans" panose="020B0503020203020204" pitchFamily="34" charset="77"/>
              </a:rPr>
              <a:t>Cuda by example: An introduction to general-purpose GPU programming</a:t>
            </a:r>
            <a:r>
              <a:rPr lang="es-MX" sz="1400" dirty="0">
                <a:effectLst/>
                <a:latin typeface="PT Sans" panose="020B0503020203020204" pitchFamily="34" charset="77"/>
              </a:rPr>
              <a:t>. Addison-Wesley/Pearson Education, 2015.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MX" sz="1400" dirty="0">
                <a:effectLst/>
                <a:latin typeface="PT Sans" panose="020B0503020203020204" pitchFamily="34" charset="77"/>
              </a:rPr>
              <a:t>Shane Cook. </a:t>
            </a:r>
            <a:r>
              <a:rPr lang="es-MX" sz="1400" i="1" dirty="0">
                <a:effectLst/>
                <a:latin typeface="PT Sans" panose="020B0503020203020204" pitchFamily="34" charset="77"/>
              </a:rPr>
              <a:t>CUDA Programming: A Developer’s Guide to Parallel Computing with GPUs</a:t>
            </a:r>
            <a:r>
              <a:rPr lang="es-MX" sz="1400" dirty="0">
                <a:effectLst/>
                <a:latin typeface="PT Sans" panose="020B0503020203020204" pitchFamily="34" charset="77"/>
              </a:rPr>
              <a:t>. Morgan Kaufmann Publishers Inc., San Francisco, CA, USA, 1st edition, 2012.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MX" sz="1400" dirty="0">
                <a:effectLst/>
                <a:latin typeface="PT Sans" panose="020B0503020203020204" pitchFamily="34" charset="77"/>
                <a:hlinkClick r:id="rId2"/>
              </a:rPr>
              <a:t>https://medium.com/@pechyonkin/key-deep-learning-architectures-lenet-5-6fc3c59e6f4</a:t>
            </a:r>
            <a:endParaRPr lang="es-MX" sz="1400" dirty="0">
              <a:effectLst/>
              <a:latin typeface="PT Sans" panose="020B0503020203020204" pitchFamily="34" charset="77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s-MX" sz="1400" dirty="0">
                <a:effectLst/>
                <a:latin typeface="PT Sans" panose="020B0503020203020204" pitchFamily="34" charset="77"/>
              </a:rPr>
              <a:t>Chandran, Pravin &amp; Bhat, Raghavendra &amp; Chakravarthi, Avinash &amp; Chandar, Srikanth. 2021. </a:t>
            </a:r>
            <a:r>
              <a:rPr lang="es-MX" sz="1400" i="1" dirty="0">
                <a:effectLst/>
                <a:latin typeface="PT Sans" panose="020B0503020203020204" pitchFamily="34" charset="77"/>
              </a:rPr>
              <a:t>Weight Divergence Driven Divide-and-Conquer Approach for Optimal Federated Learning from non-IID Data</a:t>
            </a:r>
            <a:r>
              <a:rPr lang="es-MX" sz="1400" dirty="0">
                <a:effectLst/>
                <a:latin typeface="PT Sans" panose="020B0503020203020204" pitchFamily="34" charset="77"/>
              </a:rPr>
              <a:t>. 10.48550/arXiv.2106.14503. </a:t>
            </a:r>
            <a:endParaRPr lang="es-MX" sz="1400" dirty="0">
              <a:latin typeface="PT Sans" panose="020B0503020203020204" pitchFamily="34" charset="77"/>
            </a:endParaRPr>
          </a:p>
          <a:p>
            <a:pPr marL="0" indent="0" algn="just">
              <a:buNone/>
            </a:pPr>
            <a:endParaRPr lang="es-MX" sz="1400" dirty="0">
              <a:effectLst/>
              <a:latin typeface="PT Sans" panose="020B0503020203020204" pitchFamily="34" charset="77"/>
            </a:endParaRPr>
          </a:p>
          <a:p>
            <a:pPr marL="0" indent="0" algn="just">
              <a:buNone/>
            </a:pPr>
            <a:endParaRPr lang="es-MX" sz="1400" dirty="0">
              <a:effectLst/>
              <a:latin typeface="PT Sans" panose="020B0503020203020204" pitchFamily="34" charset="77"/>
            </a:endParaRPr>
          </a:p>
          <a:p>
            <a:pPr marL="0" indent="0" algn="just">
              <a:buNone/>
            </a:pPr>
            <a:endParaRPr lang="es-MX" sz="1400" b="0" i="0" dirty="0">
              <a:solidFill>
                <a:srgbClr val="222222"/>
              </a:solidFill>
              <a:effectLst/>
              <a:latin typeface="PT Sans" panose="020B0503020203020204" pitchFamily="34" charset="77"/>
            </a:endParaRPr>
          </a:p>
          <a:p>
            <a:pPr marL="0" indent="0" algn="just">
              <a:buNone/>
            </a:pPr>
            <a:endParaRPr lang="es-MX" sz="1400" b="0" i="0" dirty="0">
              <a:solidFill>
                <a:srgbClr val="222222"/>
              </a:solidFill>
              <a:effectLst/>
              <a:latin typeface="PT Sans" panose="020B0503020203020204" pitchFamily="34" charset="77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AE207CE7-65BF-26DE-E146-45B61DB11C2E}"/>
              </a:ext>
            </a:extLst>
          </p:cNvPr>
          <p:cNvGrpSpPr/>
          <p:nvPr/>
        </p:nvGrpSpPr>
        <p:grpSpPr>
          <a:xfrm>
            <a:off x="5652120" y="218480"/>
            <a:ext cx="1249606" cy="392716"/>
            <a:chOff x="2271713" y="1534581"/>
            <a:chExt cx="7050524" cy="2215783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4396F14D-B9B5-B6E6-15ED-36A8A31A7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23215" y="1534581"/>
              <a:ext cx="5599022" cy="2215783"/>
            </a:xfrm>
            <a:prstGeom prst="rect">
              <a:avLst/>
            </a:prstGeom>
            <a:solidFill>
              <a:srgbClr val="CFDBEA"/>
            </a:solidFill>
          </p:spPr>
        </p:pic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EBE3A38C-112B-1361-9D0C-F9C7C5D4A262}"/>
                </a:ext>
              </a:extLst>
            </p:cNvPr>
            <p:cNvSpPr/>
            <p:nvPr/>
          </p:nvSpPr>
          <p:spPr>
            <a:xfrm>
              <a:off x="2271713" y="1534581"/>
              <a:ext cx="1451502" cy="2215783"/>
            </a:xfrm>
            <a:prstGeom prst="rect">
              <a:avLst/>
            </a:prstGeom>
            <a:solidFill>
              <a:srgbClr val="CFDB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3" name="Título 2">
            <a:extLst>
              <a:ext uri="{FF2B5EF4-FFF2-40B4-BE49-F238E27FC236}">
                <a16:creationId xmlns:a16="http://schemas.microsoft.com/office/drawing/2014/main" id="{5B6E9422-EBDB-F475-DD26-6A0C662B3458}"/>
              </a:ext>
            </a:extLst>
          </p:cNvPr>
          <p:cNvSpPr txBox="1">
            <a:spLocks/>
          </p:cNvSpPr>
          <p:nvPr/>
        </p:nvSpPr>
        <p:spPr>
          <a:xfrm>
            <a:off x="179512" y="663139"/>
            <a:ext cx="8784976" cy="5040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pPr algn="ctr"/>
            <a:r>
              <a:rPr lang="es-MX" sz="2000" dirty="0">
                <a:latin typeface="PT Sans" panose="020B0503020203020204" pitchFamily="34" charset="77"/>
                <a:ea typeface="Apple Symbols" panose="02000000000000000000" pitchFamily="2" charset="-79"/>
                <a:cs typeface="Apple Symbols" panose="02000000000000000000" pitchFamily="2" charset="-79"/>
              </a:rPr>
              <a:t>REFERENCES</a:t>
            </a:r>
            <a:endParaRPr lang="es-MX" sz="2000" dirty="0">
              <a:latin typeface="PT Sans" panose="020B05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74777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70A99F1-7F05-86F9-8413-C06CE0F84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512" y="2319721"/>
            <a:ext cx="8784976" cy="504057"/>
          </a:xfrm>
        </p:spPr>
        <p:txBody>
          <a:bodyPr>
            <a:noAutofit/>
          </a:bodyPr>
          <a:lstStyle/>
          <a:p>
            <a:pPr algn="ctr"/>
            <a:r>
              <a:rPr lang="es-MX" sz="3600" b="1" i="0" dirty="0">
                <a:solidFill>
                  <a:schemeClr val="tx2">
                    <a:lumMod val="75000"/>
                  </a:schemeClr>
                </a:solidFill>
                <a:effectLst/>
                <a:latin typeface="Helvetica" pitchFamily="2" charset="0"/>
              </a:rPr>
              <a:t>Theoretical Background</a:t>
            </a:r>
            <a:endParaRPr lang="es-MX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2F3E35-BBE8-CB44-DDF5-01519B0C3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BEEEE-7771-FC4B-9EAD-6B2B54CF3879}" type="datetime1">
              <a:rPr lang="en-US" noProof="0" smtClean="0"/>
              <a:t>11/15/24</a:t>
            </a:fld>
            <a:endParaRPr lang="en-U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3C3A20-4433-8170-57E1-B51E646A2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en-US" noProof="0" smtClean="0"/>
              <a:pPr/>
              <a:t>3</a:t>
            </a:fld>
            <a:endParaRPr lang="en-US" noProof="0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5638E375-5349-9E30-C796-9D20FB3C25CA}"/>
              </a:ext>
            </a:extLst>
          </p:cNvPr>
          <p:cNvGrpSpPr/>
          <p:nvPr/>
        </p:nvGrpSpPr>
        <p:grpSpPr>
          <a:xfrm>
            <a:off x="5652120" y="218480"/>
            <a:ext cx="1249606" cy="392716"/>
            <a:chOff x="2271713" y="1534581"/>
            <a:chExt cx="7050524" cy="2215783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DC2B5446-8169-95BF-14B9-1B20516D2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23215" y="1534581"/>
              <a:ext cx="5599022" cy="2215783"/>
            </a:xfrm>
            <a:prstGeom prst="rect">
              <a:avLst/>
            </a:prstGeom>
            <a:solidFill>
              <a:srgbClr val="CFDBEA"/>
            </a:solidFill>
          </p:spPr>
        </p:pic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D0B7E1A0-5032-3B57-D6B3-953DAF6360B2}"/>
                </a:ext>
              </a:extLst>
            </p:cNvPr>
            <p:cNvSpPr/>
            <p:nvPr/>
          </p:nvSpPr>
          <p:spPr>
            <a:xfrm>
              <a:off x="2271713" y="1534581"/>
              <a:ext cx="1451502" cy="2215783"/>
            </a:xfrm>
            <a:prstGeom prst="rect">
              <a:avLst/>
            </a:prstGeom>
            <a:solidFill>
              <a:srgbClr val="CFDB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2309373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199455" y="1273101"/>
            <a:ext cx="3960440" cy="1470177"/>
          </a:xfrm>
        </p:spPr>
        <p:txBody>
          <a:bodyPr/>
          <a:lstStyle/>
          <a:p>
            <a:pPr algn="just"/>
            <a:r>
              <a:rPr lang="en-US" sz="1400" dirty="0">
                <a:latin typeface="PT Sans" panose="020B0503020203020204" pitchFamily="34" charset="77"/>
              </a:rPr>
              <a:t>Alternative to traditional binary computation.</a:t>
            </a:r>
          </a:p>
          <a:p>
            <a:pPr algn="just"/>
            <a:r>
              <a:rPr lang="en-US" sz="1400" dirty="0">
                <a:latin typeface="PT Sans" panose="020B0503020203020204" pitchFamily="34" charset="77"/>
              </a:rPr>
              <a:t>Treats computed numbers as probabilities </a:t>
            </a:r>
            <a:r>
              <a:rPr lang="es-MX" sz="1400" dirty="0">
                <a:effectLst/>
                <a:latin typeface="PT Sans" panose="020B0503020203020204" pitchFamily="34" charset="77"/>
              </a:rPr>
              <a:t>𝑝𝑋, refered as </a:t>
            </a:r>
            <a:r>
              <a:rPr lang="es-MX" sz="1400" b="1" dirty="0">
                <a:effectLst/>
                <a:latin typeface="PT Sans" panose="020B0503020203020204" pitchFamily="34" charset="77"/>
              </a:rPr>
              <a:t>stochastic numbers </a:t>
            </a:r>
            <a:r>
              <a:rPr lang="es-MX" sz="1400" dirty="0">
                <a:effectLst/>
                <a:latin typeface="PT Sans" panose="020B0503020203020204" pitchFamily="34" charset="77"/>
              </a:rPr>
              <a:t>-&gt; represented by </a:t>
            </a:r>
            <a:r>
              <a:rPr lang="es-MX" sz="1400" b="1" dirty="0">
                <a:effectLst/>
                <a:latin typeface="PT Sans" panose="020B0503020203020204" pitchFamily="34" charset="77"/>
              </a:rPr>
              <a:t>bitstreams</a:t>
            </a:r>
            <a:r>
              <a:rPr lang="es-MX" sz="1400" dirty="0">
                <a:effectLst/>
                <a:latin typeface="PT Sans" panose="020B0503020203020204" pitchFamily="34" charset="77"/>
              </a:rPr>
              <a:t> of random 1s and 0s.</a:t>
            </a:r>
            <a:endParaRPr lang="es-MX" sz="1400" b="1" dirty="0">
              <a:effectLst/>
              <a:latin typeface="PT Sans" panose="020B0503020203020204" pitchFamily="34" charset="77"/>
            </a:endParaRPr>
          </a:p>
          <a:p>
            <a:pPr algn="just"/>
            <a:r>
              <a:rPr lang="es-MX" sz="1400" dirty="0">
                <a:latin typeface="PT Sans" panose="020B0503020203020204" pitchFamily="34" charset="77"/>
              </a:rPr>
              <a:t>Neither t</a:t>
            </a:r>
            <a:r>
              <a:rPr lang="es-MX" sz="1400" dirty="0">
                <a:effectLst/>
                <a:latin typeface="PT Sans" panose="020B0503020203020204" pitchFamily="34" charset="77"/>
              </a:rPr>
              <a:t>he length nor the structure of </a:t>
            </a:r>
            <a:r>
              <a:rPr lang="es-MX" sz="1400" dirty="0">
                <a:latin typeface="PT Sans" panose="020B0503020203020204" pitchFamily="34" charset="77"/>
              </a:rPr>
              <a:t>a </a:t>
            </a:r>
            <a:r>
              <a:rPr lang="es-MX" sz="1400" dirty="0">
                <a:effectLst/>
                <a:latin typeface="PT Sans" panose="020B0503020203020204" pitchFamily="34" charset="77"/>
              </a:rPr>
              <a:t>bitstream needs to be fixed, so:</a:t>
            </a:r>
          </a:p>
          <a:p>
            <a:pPr marL="0" indent="0" algn="just">
              <a:buNone/>
            </a:pPr>
            <a:endParaRPr lang="es-MX" sz="1400" dirty="0"/>
          </a:p>
          <a:p>
            <a:pPr algn="just"/>
            <a:endParaRPr lang="en-US" sz="1400" dirty="0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12425" y="671967"/>
            <a:ext cx="3960440" cy="50405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Stochastic Computing?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8A08E-4CF7-FA46-835F-B2FFD2D4754F}" type="datetime1">
              <a:rPr lang="en-US" smtClean="0"/>
              <a:t>11/15/24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7C60DAE9-BCDE-7D51-DF11-E3AEBDF98557}"/>
              </a:ext>
            </a:extLst>
          </p:cNvPr>
          <p:cNvGrpSpPr/>
          <p:nvPr/>
        </p:nvGrpSpPr>
        <p:grpSpPr>
          <a:xfrm>
            <a:off x="5652120" y="218480"/>
            <a:ext cx="1249606" cy="392716"/>
            <a:chOff x="2271713" y="1534581"/>
            <a:chExt cx="7050524" cy="2215783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BBECAC7E-A086-4C62-9D79-B4C1385A6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23215" y="1534581"/>
              <a:ext cx="5599022" cy="2215783"/>
            </a:xfrm>
            <a:prstGeom prst="rect">
              <a:avLst/>
            </a:prstGeom>
            <a:solidFill>
              <a:srgbClr val="CFDBEA"/>
            </a:solidFill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D87D95C6-56FB-8DA1-DE13-BE03463AD4BD}"/>
                </a:ext>
              </a:extLst>
            </p:cNvPr>
            <p:cNvSpPr/>
            <p:nvPr/>
          </p:nvSpPr>
          <p:spPr>
            <a:xfrm>
              <a:off x="2271713" y="1534581"/>
              <a:ext cx="1451502" cy="2215783"/>
            </a:xfrm>
            <a:prstGeom prst="rect">
              <a:avLst/>
            </a:prstGeom>
            <a:solidFill>
              <a:srgbClr val="CFDB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1B6E8EBB-A160-ABAF-523D-7152011F530F}"/>
              </a:ext>
            </a:extLst>
          </p:cNvPr>
          <p:cNvSpPr txBox="1"/>
          <p:nvPr/>
        </p:nvSpPr>
        <p:spPr>
          <a:xfrm>
            <a:off x="2503761" y="3045346"/>
            <a:ext cx="16561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>
                <a:latin typeface="PT Sans" panose="020B0503020203020204" pitchFamily="34" charset="77"/>
              </a:rPr>
              <a:t>[</a:t>
            </a:r>
            <a:r>
              <a:rPr lang="es-MX" dirty="0">
                <a:effectLst/>
                <a:latin typeface="PT Sans" panose="020B0503020203020204" pitchFamily="34" charset="77"/>
              </a:rPr>
              <a:t>1,0,0,0</a:t>
            </a:r>
            <a:r>
              <a:rPr lang="es-MX" dirty="0">
                <a:latin typeface="PT Sans" panose="020B0503020203020204" pitchFamily="34" charset="77"/>
              </a:rPr>
              <a:t>]</a:t>
            </a:r>
            <a:endParaRPr lang="es-MX" dirty="0">
              <a:effectLst/>
              <a:latin typeface="PT Sans" panose="020B0503020203020204" pitchFamily="34" charset="77"/>
            </a:endParaRPr>
          </a:p>
          <a:p>
            <a:pPr algn="ctr"/>
            <a:r>
              <a:rPr lang="es-MX" dirty="0">
                <a:latin typeface="PT Sans" panose="020B0503020203020204" pitchFamily="34" charset="77"/>
              </a:rPr>
              <a:t>[</a:t>
            </a:r>
            <a:r>
              <a:rPr lang="es-MX" dirty="0">
                <a:effectLst/>
                <a:latin typeface="PT Sans" panose="020B0503020203020204" pitchFamily="34" charset="77"/>
              </a:rPr>
              <a:t>0,1,0,0</a:t>
            </a:r>
            <a:r>
              <a:rPr lang="es-MX" dirty="0">
                <a:latin typeface="PT Sans" panose="020B0503020203020204" pitchFamily="34" charset="77"/>
              </a:rPr>
              <a:t>]</a:t>
            </a:r>
            <a:endParaRPr lang="es-MX" dirty="0">
              <a:effectLst/>
              <a:latin typeface="PT Sans" panose="020B0503020203020204" pitchFamily="34" charset="77"/>
            </a:endParaRPr>
          </a:p>
          <a:p>
            <a:pPr algn="ctr"/>
            <a:r>
              <a:rPr lang="es-MX" dirty="0">
                <a:latin typeface="PT Sans" panose="020B0503020203020204" pitchFamily="34" charset="77"/>
              </a:rPr>
              <a:t>[</a:t>
            </a:r>
            <a:r>
              <a:rPr lang="es-MX" dirty="0">
                <a:effectLst/>
                <a:latin typeface="PT Sans" panose="020B0503020203020204" pitchFamily="34" charset="77"/>
              </a:rPr>
              <a:t>0,1,0,0,0,1,0,0</a:t>
            </a:r>
            <a:r>
              <a:rPr lang="es-MX" dirty="0">
                <a:latin typeface="PT Sans" panose="020B0503020203020204" pitchFamily="34" charset="77"/>
              </a:rPr>
              <a:t>]</a:t>
            </a:r>
            <a:endParaRPr lang="es-MX" dirty="0">
              <a:effectLst/>
              <a:latin typeface="PT Sans" panose="020B0503020203020204" pitchFamily="34" charset="77"/>
            </a:endParaRP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365BB93-5B32-47CA-60BB-37AF86C87E6C}"/>
              </a:ext>
            </a:extLst>
          </p:cNvPr>
          <p:cNvCxnSpPr>
            <a:cxnSpLocks/>
          </p:cNvCxnSpPr>
          <p:nvPr/>
        </p:nvCxnSpPr>
        <p:spPr>
          <a:xfrm>
            <a:off x="4572000" y="1273101"/>
            <a:ext cx="0" cy="37290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5" name="Title 28">
            <a:extLst>
              <a:ext uri="{FF2B5EF4-FFF2-40B4-BE49-F238E27FC236}">
                <a16:creationId xmlns:a16="http://schemas.microsoft.com/office/drawing/2014/main" id="{5B9B9E1A-FFB2-31B0-D15B-0BC7FC062AE5}"/>
              </a:ext>
            </a:extLst>
          </p:cNvPr>
          <p:cNvSpPr txBox="1">
            <a:spLocks/>
          </p:cNvSpPr>
          <p:nvPr/>
        </p:nvSpPr>
        <p:spPr>
          <a:xfrm>
            <a:off x="5364087" y="787265"/>
            <a:ext cx="3080197" cy="392716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pPr algn="ctr"/>
            <a:r>
              <a:rPr lang="en-US" sz="2000" dirty="0">
                <a:solidFill>
                  <a:schemeClr val="tx1"/>
                </a:solidFill>
              </a:rPr>
              <a:t>Binary Computation 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2496322-FE14-D4E0-6253-B26DAFA8DA1C}"/>
              </a:ext>
            </a:extLst>
          </p:cNvPr>
          <p:cNvSpPr txBox="1"/>
          <p:nvPr/>
        </p:nvSpPr>
        <p:spPr>
          <a:xfrm>
            <a:off x="616625" y="3045346"/>
            <a:ext cx="14511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>
                <a:effectLst/>
                <a:latin typeface="PT Sans" panose="020B0503020203020204" pitchFamily="34" charset="77"/>
              </a:rPr>
              <a:t>stochastic number </a:t>
            </a:r>
          </a:p>
          <a:p>
            <a:pPr algn="ctr"/>
            <a:r>
              <a:rPr lang="es-MX" dirty="0">
                <a:effectLst/>
                <a:latin typeface="PT Sans" panose="020B0503020203020204" pitchFamily="34" charset="77"/>
              </a:rPr>
              <a:t>𝑝𝑋 = 0.25</a:t>
            </a:r>
            <a:endParaRPr lang="es-MX" dirty="0"/>
          </a:p>
        </p:txBody>
      </p:sp>
      <p:sp>
        <p:nvSpPr>
          <p:cNvPr id="19" name="Cerrar llave 18">
            <a:extLst>
              <a:ext uri="{FF2B5EF4-FFF2-40B4-BE49-F238E27FC236}">
                <a16:creationId xmlns:a16="http://schemas.microsoft.com/office/drawing/2014/main" id="{7783BF97-364B-4C25-C82D-D61F7C3B607B}"/>
              </a:ext>
            </a:extLst>
          </p:cNvPr>
          <p:cNvSpPr/>
          <p:nvPr/>
        </p:nvSpPr>
        <p:spPr>
          <a:xfrm>
            <a:off x="2122928" y="2997861"/>
            <a:ext cx="180020" cy="1018299"/>
          </a:xfrm>
          <a:prstGeom prst="rightBrac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96E035E-6707-48B3-7A59-82780B98F04E}"/>
              </a:ext>
            </a:extLst>
          </p:cNvPr>
          <p:cNvSpPr txBox="1"/>
          <p:nvPr/>
        </p:nvSpPr>
        <p:spPr>
          <a:xfrm>
            <a:off x="7656608" y="1740357"/>
            <a:ext cx="787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PT Sans" panose="020B0503020203020204" pitchFamily="34" charset="77"/>
              </a:rPr>
              <a:t>0.01</a:t>
            </a:r>
            <a:r>
              <a:rPr lang="es-MX" baseline="-25000" dirty="0">
                <a:latin typeface="PT Sans" panose="020B0503020203020204" pitchFamily="34" charset="77"/>
              </a:rPr>
              <a:t>2</a:t>
            </a:r>
            <a:r>
              <a:rPr lang="es-MX" dirty="0">
                <a:latin typeface="PT Sans" panose="020B0503020203020204" pitchFamily="34" charset="77"/>
              </a:rPr>
              <a:t>​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7AC508B-F4DC-0843-1D18-9D42C2054761}"/>
              </a:ext>
            </a:extLst>
          </p:cNvPr>
          <p:cNvSpPr txBox="1"/>
          <p:nvPr/>
        </p:nvSpPr>
        <p:spPr>
          <a:xfrm>
            <a:off x="5155518" y="1463358"/>
            <a:ext cx="14511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>
                <a:effectLst/>
                <a:latin typeface="PT Sans" panose="020B0503020203020204" pitchFamily="34" charset="77"/>
              </a:rPr>
              <a:t>Decimal number</a:t>
            </a:r>
          </a:p>
          <a:p>
            <a:pPr algn="ctr"/>
            <a:r>
              <a:rPr lang="es-MX" dirty="0">
                <a:latin typeface="PT Sans" panose="020B0503020203020204" pitchFamily="34" charset="77"/>
              </a:rPr>
              <a:t>x =</a:t>
            </a:r>
            <a:r>
              <a:rPr lang="es-MX" dirty="0">
                <a:effectLst/>
                <a:latin typeface="PT Sans" panose="020B0503020203020204" pitchFamily="34" charset="77"/>
              </a:rPr>
              <a:t> 0.25</a:t>
            </a:r>
            <a:endParaRPr lang="es-MX" dirty="0"/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2FBB8CAA-7AD2-110A-B8DA-6EAFF827BC8F}"/>
              </a:ext>
            </a:extLst>
          </p:cNvPr>
          <p:cNvCxnSpPr>
            <a:cxnSpLocks/>
          </p:cNvCxnSpPr>
          <p:nvPr/>
        </p:nvCxnSpPr>
        <p:spPr>
          <a:xfrm>
            <a:off x="6820699" y="1917297"/>
            <a:ext cx="372186" cy="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6B188A9-151C-5C1D-C0D3-CFE8D61E58E7}"/>
              </a:ext>
            </a:extLst>
          </p:cNvPr>
          <p:cNvSpPr txBox="1"/>
          <p:nvPr/>
        </p:nvSpPr>
        <p:spPr>
          <a:xfrm>
            <a:off x="6276495" y="2032143"/>
            <a:ext cx="14511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400" i="1" dirty="0">
                <a:latin typeface="PT Sans" panose="020B0503020203020204" pitchFamily="34" charset="77"/>
              </a:rPr>
              <a:t>to binary</a:t>
            </a:r>
            <a:endParaRPr lang="es-MX" sz="1400" i="1" dirty="0"/>
          </a:p>
        </p:txBody>
      </p:sp>
      <p:sp>
        <p:nvSpPr>
          <p:cNvPr id="25" name="Content Placeholder 29">
            <a:extLst>
              <a:ext uri="{FF2B5EF4-FFF2-40B4-BE49-F238E27FC236}">
                <a16:creationId xmlns:a16="http://schemas.microsoft.com/office/drawing/2014/main" id="{28D13125-F1BE-D1C1-24C0-0849C1EF85D5}"/>
              </a:ext>
            </a:extLst>
          </p:cNvPr>
          <p:cNvSpPr txBox="1">
            <a:spLocks/>
          </p:cNvSpPr>
          <p:nvPr/>
        </p:nvSpPr>
        <p:spPr>
          <a:xfrm>
            <a:off x="259596" y="4270743"/>
            <a:ext cx="3960438" cy="622117"/>
          </a:xfrm>
          <a:prstGeom prst="rect">
            <a:avLst/>
          </a:prstGeom>
        </p:spPr>
        <p:txBody>
          <a:bodyPr/>
          <a:lstStyle>
            <a:lvl1pPr marL="234000" indent="-234000" algn="l" defTabSz="457200" rtl="0" eaLnBrk="1" latinLnBrk="0" hangingPunct="1">
              <a:spcBef>
                <a:spcPts val="600"/>
              </a:spcBef>
              <a:buClrTx/>
              <a:buSzPct val="100000"/>
              <a:buFont typeface="Wingdings" charset="2"/>
              <a:buChar char="§"/>
              <a:defRPr lang="de-DE" sz="2000" b="0" i="0" kern="1200" baseline="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1pPr>
            <a:lvl2pPr marL="742950" indent="-285750" algn="l" defTabSz="457200" rtl="0" eaLnBrk="1" latinLnBrk="0" hangingPunct="1">
              <a:spcBef>
                <a:spcPts val="300"/>
              </a:spcBef>
              <a:spcAft>
                <a:spcPts val="0"/>
              </a:spcAft>
              <a:buFont typeface="Wingdings" charset="2"/>
              <a:buChar char="§"/>
              <a:defRPr lang="de-DE" sz="1800" b="0" i="0" kern="1200" baseline="0">
                <a:solidFill>
                  <a:schemeClr val="accent4">
                    <a:lumMod val="75000"/>
                  </a:schemeClr>
                </a:solidFill>
                <a:latin typeface="PT Sans" charset="-52"/>
                <a:ea typeface="PT Sans" charset="-52"/>
                <a:cs typeface="PT Sans" charset="-52"/>
              </a:defRPr>
            </a:lvl2pPr>
            <a:lvl3pPr marL="1143000" indent="-228600" algn="l" defTabSz="457200" rtl="0" eaLnBrk="1" latinLnBrk="0" hangingPunct="1">
              <a:spcBef>
                <a:spcPts val="300"/>
              </a:spcBef>
              <a:buFont typeface="Wingdings" charset="2"/>
              <a:buChar char="§"/>
              <a:defRPr lang="de-DE" sz="1800" b="0" i="0" kern="1200" baseline="0">
                <a:solidFill>
                  <a:schemeClr val="accent4">
                    <a:lumMod val="75000"/>
                  </a:schemeClr>
                </a:solidFill>
                <a:latin typeface="PT Sans" charset="-52"/>
                <a:ea typeface="PT Sans" charset="-52"/>
                <a:cs typeface="PT Sans" charset="-52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buFont typeface="Wingdings" charset="2"/>
              <a:buChar char="§"/>
              <a:defRPr lang="de-DE" sz="1800" b="0" i="0" kern="1200" baseline="0">
                <a:solidFill>
                  <a:schemeClr val="accent4">
                    <a:lumMod val="75000"/>
                  </a:schemeClr>
                </a:solidFill>
                <a:latin typeface="PT Sans" charset="-52"/>
                <a:ea typeface="PT Sans" charset="-52"/>
                <a:cs typeface="PT Sans" charset="-52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buFont typeface="Wingdings" charset="2"/>
              <a:buChar char="§"/>
              <a:defRPr lang="de-DE" sz="1800" b="0" kern="1200" baseline="0">
                <a:solidFill>
                  <a:schemeClr val="accent4">
                    <a:lumMod val="75000"/>
                  </a:schemeClr>
                </a:solidFill>
                <a:latin typeface="PT Sans" charset="-52"/>
                <a:ea typeface="PT Sans" charset="-52"/>
                <a:cs typeface="PT Sans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>
                <a:latin typeface="PT Sans" panose="020B0503020203020204" pitchFamily="34" charset="77"/>
              </a:rPr>
              <a:t>Arithmetic operations are realized by means of single logic gates like AND, OR…</a:t>
            </a:r>
            <a:endParaRPr lang="es-MX" sz="1400" dirty="0">
              <a:latin typeface="PT Sans" panose="020B0503020203020204" pitchFamily="34" charset="77"/>
            </a:endParaRPr>
          </a:p>
          <a:p>
            <a:pPr marL="0" indent="0" algn="just">
              <a:buFont typeface="Wingdings" charset="2"/>
              <a:buNone/>
            </a:pPr>
            <a:endParaRPr lang="es-MX" sz="1400" dirty="0"/>
          </a:p>
          <a:p>
            <a:pPr algn="just"/>
            <a:endParaRPr lang="en-US" sz="1400" dirty="0"/>
          </a:p>
        </p:txBody>
      </p:sp>
      <p:sp>
        <p:nvSpPr>
          <p:cNvPr id="26" name="Content Placeholder 29">
            <a:extLst>
              <a:ext uri="{FF2B5EF4-FFF2-40B4-BE49-F238E27FC236}">
                <a16:creationId xmlns:a16="http://schemas.microsoft.com/office/drawing/2014/main" id="{9E41380C-C4B5-B1F7-9430-A502B6C9E235}"/>
              </a:ext>
            </a:extLst>
          </p:cNvPr>
          <p:cNvSpPr txBox="1">
            <a:spLocks/>
          </p:cNvSpPr>
          <p:nvPr/>
        </p:nvSpPr>
        <p:spPr>
          <a:xfrm>
            <a:off x="4984107" y="2678474"/>
            <a:ext cx="3960438" cy="1903328"/>
          </a:xfrm>
          <a:prstGeom prst="rect">
            <a:avLst/>
          </a:prstGeom>
        </p:spPr>
        <p:txBody>
          <a:bodyPr/>
          <a:lstStyle>
            <a:lvl1pPr marL="234000" indent="-234000" algn="l" defTabSz="457200" rtl="0" eaLnBrk="1" latinLnBrk="0" hangingPunct="1">
              <a:spcBef>
                <a:spcPts val="600"/>
              </a:spcBef>
              <a:buClrTx/>
              <a:buSzPct val="100000"/>
              <a:buFont typeface="Wingdings" charset="2"/>
              <a:buChar char="§"/>
              <a:defRPr lang="de-DE" sz="2000" b="0" i="0" kern="1200" baseline="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1pPr>
            <a:lvl2pPr marL="742950" indent="-285750" algn="l" defTabSz="457200" rtl="0" eaLnBrk="1" latinLnBrk="0" hangingPunct="1">
              <a:spcBef>
                <a:spcPts val="300"/>
              </a:spcBef>
              <a:spcAft>
                <a:spcPts val="0"/>
              </a:spcAft>
              <a:buFont typeface="Wingdings" charset="2"/>
              <a:buChar char="§"/>
              <a:defRPr lang="de-DE" sz="1800" b="0" i="0" kern="1200" baseline="0">
                <a:solidFill>
                  <a:schemeClr val="accent4">
                    <a:lumMod val="75000"/>
                  </a:schemeClr>
                </a:solidFill>
                <a:latin typeface="PT Sans" charset="-52"/>
                <a:ea typeface="PT Sans" charset="-52"/>
                <a:cs typeface="PT Sans" charset="-52"/>
              </a:defRPr>
            </a:lvl2pPr>
            <a:lvl3pPr marL="1143000" indent="-228600" algn="l" defTabSz="457200" rtl="0" eaLnBrk="1" latinLnBrk="0" hangingPunct="1">
              <a:spcBef>
                <a:spcPts val="300"/>
              </a:spcBef>
              <a:buFont typeface="Wingdings" charset="2"/>
              <a:buChar char="§"/>
              <a:defRPr lang="de-DE" sz="1800" b="0" i="0" kern="1200" baseline="0">
                <a:solidFill>
                  <a:schemeClr val="accent4">
                    <a:lumMod val="75000"/>
                  </a:schemeClr>
                </a:solidFill>
                <a:latin typeface="PT Sans" charset="-52"/>
                <a:ea typeface="PT Sans" charset="-52"/>
                <a:cs typeface="PT Sans" charset="-52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buFont typeface="Wingdings" charset="2"/>
              <a:buChar char="§"/>
              <a:defRPr lang="de-DE" sz="1800" b="0" i="0" kern="1200" baseline="0">
                <a:solidFill>
                  <a:schemeClr val="accent4">
                    <a:lumMod val="75000"/>
                  </a:schemeClr>
                </a:solidFill>
                <a:latin typeface="PT Sans" charset="-52"/>
                <a:ea typeface="PT Sans" charset="-52"/>
                <a:cs typeface="PT Sans" charset="-52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buFont typeface="Wingdings" charset="2"/>
              <a:buChar char="§"/>
              <a:defRPr lang="de-DE" sz="1800" b="0" kern="1200" baseline="0">
                <a:solidFill>
                  <a:schemeClr val="accent4">
                    <a:lumMod val="75000"/>
                  </a:schemeClr>
                </a:solidFill>
                <a:latin typeface="PT Sans" charset="-52"/>
                <a:ea typeface="PT Sans" charset="-52"/>
                <a:cs typeface="PT Sans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600" dirty="0">
                <a:latin typeface="PT Sans" panose="020B0503020203020204" pitchFamily="34" charset="77"/>
              </a:rPr>
              <a:t>Arithmetic operations:</a:t>
            </a:r>
          </a:p>
          <a:p>
            <a:pPr lvl="1">
              <a:buFont typeface="Wingdings" pitchFamily="2" charset="2"/>
              <a:buChar char="v"/>
            </a:pPr>
            <a:r>
              <a:rPr lang="en-US" sz="1400" dirty="0">
                <a:solidFill>
                  <a:schemeClr val="tx1"/>
                </a:solidFill>
                <a:latin typeface="PT Sans" panose="020B0503020203020204" pitchFamily="34" charset="77"/>
              </a:rPr>
              <a:t>Addition: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s-MX" sz="1400" b="0" i="0" strike="noStrike" dirty="0">
                <a:solidFill>
                  <a:schemeClr val="tx1"/>
                </a:solidFill>
                <a:effectLst/>
                <a:latin typeface="PT Sans" panose="020B0503020203020204" pitchFamily="34" charset="77"/>
              </a:rPr>
              <a:t>Full adder</a:t>
            </a:r>
            <a:endParaRPr lang="es-MX" sz="1400" b="0" i="0" dirty="0">
              <a:solidFill>
                <a:schemeClr val="tx1"/>
              </a:solidFill>
              <a:effectLst/>
              <a:latin typeface="PT Sans" panose="020B0503020203020204" pitchFamily="34" charset="77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s-MX" sz="1400" b="0" i="0" strike="noStrike" dirty="0">
                <a:solidFill>
                  <a:schemeClr val="tx1"/>
                </a:solidFill>
                <a:effectLst/>
                <a:latin typeface="PT Sans" panose="020B0503020203020204" pitchFamily="34" charset="77"/>
              </a:rPr>
              <a:t>Ripple-carry adder</a:t>
            </a:r>
            <a:endParaRPr lang="es-MX" sz="1400" b="0" i="0" dirty="0">
              <a:solidFill>
                <a:schemeClr val="tx1"/>
              </a:solidFill>
              <a:effectLst/>
              <a:latin typeface="PT Sans" panose="020B0503020203020204" pitchFamily="34" charset="77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s-MX" sz="1400" b="0" i="0" strike="noStrike" dirty="0">
                <a:solidFill>
                  <a:schemeClr val="tx1"/>
                </a:solidFill>
                <a:effectLst/>
                <a:latin typeface="PT Sans" panose="020B0503020203020204" pitchFamily="34" charset="77"/>
              </a:rPr>
              <a:t>Carry-lookahead adder</a:t>
            </a:r>
            <a:endParaRPr lang="es-MX" sz="1400" dirty="0">
              <a:solidFill>
                <a:schemeClr val="tx1"/>
              </a:solidFill>
              <a:latin typeface="PT Sans" panose="020B0503020203020204" pitchFamily="34" charset="77"/>
            </a:endParaRPr>
          </a:p>
          <a:p>
            <a:pPr lvl="1">
              <a:buFont typeface="Wingdings" pitchFamily="2" charset="2"/>
              <a:buChar char="v"/>
            </a:pPr>
            <a:r>
              <a:rPr lang="es-MX" sz="1400" b="0" i="0" dirty="0">
                <a:solidFill>
                  <a:schemeClr val="tx1"/>
                </a:solidFill>
                <a:effectLst/>
                <a:latin typeface="PT Sans" panose="020B0503020203020204" pitchFamily="34" charset="77"/>
              </a:rPr>
              <a:t>Multiplication: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s-MX" sz="1400" b="0" i="0" strike="noStrike" dirty="0">
                <a:solidFill>
                  <a:schemeClr val="tx1"/>
                </a:solidFill>
                <a:effectLst/>
                <a:latin typeface="PT Sans" panose="020B0503020203020204" pitchFamily="34" charset="77"/>
              </a:rPr>
              <a:t>Booth's algorithm multiplier</a:t>
            </a:r>
            <a:endParaRPr lang="es-MX" sz="1400" b="0" i="0" dirty="0">
              <a:solidFill>
                <a:schemeClr val="tx1"/>
              </a:solidFill>
              <a:effectLst/>
              <a:latin typeface="PT Sans" panose="020B0503020203020204" pitchFamily="34" charset="77"/>
            </a:endParaRPr>
          </a:p>
          <a:p>
            <a:pPr lvl="1" algn="just"/>
            <a:endParaRPr lang="en-US" sz="1200" dirty="0">
              <a:latin typeface="PT Sans" panose="020B0503020203020204" pitchFamily="34" charset="77"/>
            </a:endParaRPr>
          </a:p>
          <a:p>
            <a:pPr lvl="1" algn="just"/>
            <a:endParaRPr lang="es-MX" sz="1200" dirty="0"/>
          </a:p>
          <a:p>
            <a:pPr algn="just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2533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85E2A8F4-7919-BA94-09A7-6E0F255EAF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146" r="14521" b="11656"/>
          <a:stretch/>
        </p:blipFill>
        <p:spPr>
          <a:xfrm>
            <a:off x="699715" y="1462063"/>
            <a:ext cx="4536505" cy="2804940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323B3DC8-A6E9-FC29-141F-ECF709EB40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512" y="724539"/>
            <a:ext cx="8784976" cy="504057"/>
          </a:xfrm>
        </p:spPr>
        <p:txBody>
          <a:bodyPr>
            <a:normAutofit fontScale="90000"/>
          </a:bodyPr>
          <a:lstStyle/>
          <a:p>
            <a:pPr algn="ctr"/>
            <a:r>
              <a:rPr lang="es-MX" dirty="0"/>
              <a:t>Stochastic number generation &amp; convertion to binary: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61A637-BB52-111B-629C-154A5F5D7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BEEEE-7771-FC4B-9EAD-6B2B54CF3879}" type="datetime1">
              <a:rPr lang="en-US" noProof="0" smtClean="0"/>
              <a:t>11/15/24</a:t>
            </a:fld>
            <a:endParaRPr lang="en-U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E68FCE6-2E6E-2138-C8C6-6B9497785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en-US" noProof="0" smtClean="0"/>
              <a:pPr/>
              <a:t>5</a:t>
            </a:fld>
            <a:endParaRPr lang="en-US" noProof="0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EC7B6BC0-5650-6C49-C8A1-898529222102}"/>
              </a:ext>
            </a:extLst>
          </p:cNvPr>
          <p:cNvGrpSpPr/>
          <p:nvPr/>
        </p:nvGrpSpPr>
        <p:grpSpPr>
          <a:xfrm>
            <a:off x="5652120" y="218480"/>
            <a:ext cx="1249606" cy="392716"/>
            <a:chOff x="2271713" y="1534581"/>
            <a:chExt cx="7050524" cy="2215783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0B974D47-8262-7B3C-9D93-7367C6463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23215" y="1534581"/>
              <a:ext cx="5599022" cy="2215783"/>
            </a:xfrm>
            <a:prstGeom prst="rect">
              <a:avLst/>
            </a:prstGeom>
            <a:solidFill>
              <a:srgbClr val="CFDBEA"/>
            </a:solidFill>
          </p:spPr>
        </p:pic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6FC1E45D-1E9C-AA31-7E00-54B7ED0F2D1E}"/>
                </a:ext>
              </a:extLst>
            </p:cNvPr>
            <p:cNvSpPr/>
            <p:nvPr/>
          </p:nvSpPr>
          <p:spPr>
            <a:xfrm>
              <a:off x="2271713" y="1534581"/>
              <a:ext cx="1451502" cy="2215783"/>
            </a:xfrm>
            <a:prstGeom prst="rect">
              <a:avLst/>
            </a:prstGeom>
            <a:solidFill>
              <a:srgbClr val="CFDB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13" name="Imagen 12">
            <a:extLst>
              <a:ext uri="{FF2B5EF4-FFF2-40B4-BE49-F238E27FC236}">
                <a16:creationId xmlns:a16="http://schemas.microsoft.com/office/drawing/2014/main" id="{23817049-E7F0-9CAF-15D2-900391F42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185" y="1564973"/>
            <a:ext cx="2324100" cy="2095500"/>
          </a:xfrm>
          <a:prstGeom prst="rect">
            <a:avLst/>
          </a:prstGeom>
        </p:spPr>
      </p:pic>
      <p:sp>
        <p:nvSpPr>
          <p:cNvPr id="14" name="Content Placeholder 29">
            <a:extLst>
              <a:ext uri="{FF2B5EF4-FFF2-40B4-BE49-F238E27FC236}">
                <a16:creationId xmlns:a16="http://schemas.microsoft.com/office/drawing/2014/main" id="{73E6BBD9-0B0D-54FE-0EFD-CE1CE423D176}"/>
              </a:ext>
            </a:extLst>
          </p:cNvPr>
          <p:cNvSpPr txBox="1">
            <a:spLocks/>
          </p:cNvSpPr>
          <p:nvPr/>
        </p:nvSpPr>
        <p:spPr>
          <a:xfrm>
            <a:off x="336601" y="4471491"/>
            <a:ext cx="5649541" cy="543568"/>
          </a:xfrm>
          <a:prstGeom prst="rect">
            <a:avLst/>
          </a:prstGeom>
        </p:spPr>
        <p:txBody>
          <a:bodyPr/>
          <a:lstStyle>
            <a:lvl1pPr marL="234000" indent="-234000" algn="l" defTabSz="457200" rtl="0" eaLnBrk="1" latinLnBrk="0" hangingPunct="1">
              <a:spcBef>
                <a:spcPts val="600"/>
              </a:spcBef>
              <a:buClrTx/>
              <a:buSzPct val="100000"/>
              <a:buFont typeface="Wingdings" charset="2"/>
              <a:buChar char="§"/>
              <a:defRPr lang="de-DE" sz="2000" b="0" i="0" kern="1200" baseline="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1pPr>
            <a:lvl2pPr marL="742950" indent="-285750" algn="l" defTabSz="457200" rtl="0" eaLnBrk="1" latinLnBrk="0" hangingPunct="1">
              <a:spcBef>
                <a:spcPts val="300"/>
              </a:spcBef>
              <a:spcAft>
                <a:spcPts val="0"/>
              </a:spcAft>
              <a:buFont typeface="Wingdings" charset="2"/>
              <a:buChar char="§"/>
              <a:defRPr lang="de-DE" sz="1800" b="0" i="0" kern="1200" baseline="0">
                <a:solidFill>
                  <a:schemeClr val="accent4">
                    <a:lumMod val="75000"/>
                  </a:schemeClr>
                </a:solidFill>
                <a:latin typeface="PT Sans" charset="-52"/>
                <a:ea typeface="PT Sans" charset="-52"/>
                <a:cs typeface="PT Sans" charset="-52"/>
              </a:defRPr>
            </a:lvl2pPr>
            <a:lvl3pPr marL="1143000" indent="-228600" algn="l" defTabSz="457200" rtl="0" eaLnBrk="1" latinLnBrk="0" hangingPunct="1">
              <a:spcBef>
                <a:spcPts val="300"/>
              </a:spcBef>
              <a:buFont typeface="Wingdings" charset="2"/>
              <a:buChar char="§"/>
              <a:defRPr lang="de-DE" sz="1800" b="0" i="0" kern="1200" baseline="0">
                <a:solidFill>
                  <a:schemeClr val="accent4">
                    <a:lumMod val="75000"/>
                  </a:schemeClr>
                </a:solidFill>
                <a:latin typeface="PT Sans" charset="-52"/>
                <a:ea typeface="PT Sans" charset="-52"/>
                <a:cs typeface="PT Sans" charset="-52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buFont typeface="Wingdings" charset="2"/>
              <a:buChar char="§"/>
              <a:defRPr lang="de-DE" sz="1800" b="0" i="0" kern="1200" baseline="0">
                <a:solidFill>
                  <a:schemeClr val="accent4">
                    <a:lumMod val="75000"/>
                  </a:schemeClr>
                </a:solidFill>
                <a:latin typeface="PT Sans" charset="-52"/>
                <a:ea typeface="PT Sans" charset="-52"/>
                <a:cs typeface="PT Sans" charset="-52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buFont typeface="Wingdings" charset="2"/>
              <a:buChar char="§"/>
              <a:defRPr lang="de-DE" sz="1800" b="0" kern="1200" baseline="0">
                <a:solidFill>
                  <a:schemeClr val="accent4">
                    <a:lumMod val="75000"/>
                  </a:schemeClr>
                </a:solidFill>
                <a:latin typeface="PT Sans" charset="-52"/>
                <a:ea typeface="PT Sans" charset="-52"/>
                <a:cs typeface="PT Sans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ctr">
              <a:buAutoNum type="alphaLcParenBoth"/>
            </a:pPr>
            <a:r>
              <a:rPr lang="en-US" sz="1400" i="1" dirty="0">
                <a:latin typeface="PT Sans" panose="020B0503020203020204" pitchFamily="34" charset="77"/>
              </a:rPr>
              <a:t>Binary to stochastic.   (b)   Stochastic to binary.   </a:t>
            </a:r>
          </a:p>
          <a:p>
            <a:pPr marL="0" indent="0" algn="ctr">
              <a:buNone/>
            </a:pPr>
            <a:r>
              <a:rPr lang="en-US" sz="1400" i="1" dirty="0">
                <a:latin typeface="PT Sans" panose="020B0503020203020204" pitchFamily="34" charset="77"/>
              </a:rPr>
              <a:t>Taken from [1].</a:t>
            </a:r>
            <a:endParaRPr lang="es-MX" sz="1400" dirty="0">
              <a:latin typeface="PT Sans" panose="020B0503020203020204" pitchFamily="34" charset="77"/>
            </a:endParaRPr>
          </a:p>
          <a:p>
            <a:pPr algn="just"/>
            <a:endParaRPr lang="es-MX" sz="1400" dirty="0"/>
          </a:p>
          <a:p>
            <a:pPr algn="just"/>
            <a:endParaRPr lang="en-US" sz="1400" dirty="0"/>
          </a:p>
        </p:txBody>
      </p:sp>
      <p:sp>
        <p:nvSpPr>
          <p:cNvPr id="15" name="Content Placeholder 29">
            <a:extLst>
              <a:ext uri="{FF2B5EF4-FFF2-40B4-BE49-F238E27FC236}">
                <a16:creationId xmlns:a16="http://schemas.microsoft.com/office/drawing/2014/main" id="{885AA28B-E449-940A-160A-02007061FA0F}"/>
              </a:ext>
            </a:extLst>
          </p:cNvPr>
          <p:cNvSpPr txBox="1">
            <a:spLocks/>
          </p:cNvSpPr>
          <p:nvPr/>
        </p:nvSpPr>
        <p:spPr>
          <a:xfrm>
            <a:off x="6120185" y="3927923"/>
            <a:ext cx="2324100" cy="543568"/>
          </a:xfrm>
          <a:prstGeom prst="rect">
            <a:avLst/>
          </a:prstGeom>
        </p:spPr>
        <p:txBody>
          <a:bodyPr/>
          <a:lstStyle>
            <a:lvl1pPr marL="234000" indent="-234000" algn="l" defTabSz="457200" rtl="0" eaLnBrk="1" latinLnBrk="0" hangingPunct="1">
              <a:spcBef>
                <a:spcPts val="600"/>
              </a:spcBef>
              <a:buClrTx/>
              <a:buSzPct val="100000"/>
              <a:buFont typeface="Wingdings" charset="2"/>
              <a:buChar char="§"/>
              <a:defRPr lang="de-DE" sz="2000" b="0" i="0" kern="1200" baseline="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1pPr>
            <a:lvl2pPr marL="742950" indent="-285750" algn="l" defTabSz="457200" rtl="0" eaLnBrk="1" latinLnBrk="0" hangingPunct="1">
              <a:spcBef>
                <a:spcPts val="300"/>
              </a:spcBef>
              <a:spcAft>
                <a:spcPts val="0"/>
              </a:spcAft>
              <a:buFont typeface="Wingdings" charset="2"/>
              <a:buChar char="§"/>
              <a:defRPr lang="de-DE" sz="1800" b="0" i="0" kern="1200" baseline="0">
                <a:solidFill>
                  <a:schemeClr val="accent4">
                    <a:lumMod val="75000"/>
                  </a:schemeClr>
                </a:solidFill>
                <a:latin typeface="PT Sans" charset="-52"/>
                <a:ea typeface="PT Sans" charset="-52"/>
                <a:cs typeface="PT Sans" charset="-52"/>
              </a:defRPr>
            </a:lvl2pPr>
            <a:lvl3pPr marL="1143000" indent="-228600" algn="l" defTabSz="457200" rtl="0" eaLnBrk="1" latinLnBrk="0" hangingPunct="1">
              <a:spcBef>
                <a:spcPts val="300"/>
              </a:spcBef>
              <a:buFont typeface="Wingdings" charset="2"/>
              <a:buChar char="§"/>
              <a:defRPr lang="de-DE" sz="1800" b="0" i="0" kern="1200" baseline="0">
                <a:solidFill>
                  <a:schemeClr val="accent4">
                    <a:lumMod val="75000"/>
                  </a:schemeClr>
                </a:solidFill>
                <a:latin typeface="PT Sans" charset="-52"/>
                <a:ea typeface="PT Sans" charset="-52"/>
                <a:cs typeface="PT Sans" charset="-52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buFont typeface="Wingdings" charset="2"/>
              <a:buChar char="§"/>
              <a:defRPr lang="de-DE" sz="1800" b="0" i="0" kern="1200" baseline="0">
                <a:solidFill>
                  <a:schemeClr val="accent4">
                    <a:lumMod val="75000"/>
                  </a:schemeClr>
                </a:solidFill>
                <a:latin typeface="PT Sans" charset="-52"/>
                <a:ea typeface="PT Sans" charset="-52"/>
                <a:cs typeface="PT Sans" charset="-52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buFont typeface="Wingdings" charset="2"/>
              <a:buChar char="§"/>
              <a:defRPr lang="de-DE" sz="1800" b="0" kern="1200" baseline="0">
                <a:solidFill>
                  <a:schemeClr val="accent4">
                    <a:lumMod val="75000"/>
                  </a:schemeClr>
                </a:solidFill>
                <a:latin typeface="PT Sans" charset="-52"/>
                <a:ea typeface="PT Sans" charset="-52"/>
                <a:cs typeface="PT Sans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1400" i="1" dirty="0">
                <a:effectLst/>
                <a:latin typeface="PT Sans" panose="020B0503020203020204" pitchFamily="34" charset="77"/>
              </a:rPr>
              <a:t>A comparison of stochastic numerical formats </a:t>
            </a:r>
            <a:endParaRPr lang="es-MX" sz="1400" i="1" dirty="0">
              <a:latin typeface="PT Sans" panose="020B0503020203020204" pitchFamily="34" charset="77"/>
            </a:endParaRPr>
          </a:p>
          <a:p>
            <a:pPr marL="0" indent="0" algn="ctr">
              <a:buNone/>
            </a:pPr>
            <a:r>
              <a:rPr lang="en-US" sz="1400" i="1" dirty="0">
                <a:latin typeface="PT Sans" panose="020B0503020203020204" pitchFamily="34" charset="77"/>
              </a:rPr>
              <a:t>Table 1. Taken from [2].</a:t>
            </a:r>
            <a:endParaRPr lang="es-MX" sz="1400" i="1" dirty="0">
              <a:latin typeface="PT Sans" panose="020B0503020203020204" pitchFamily="34" charset="77"/>
            </a:endParaRPr>
          </a:p>
          <a:p>
            <a:pPr algn="just"/>
            <a:endParaRPr lang="es-MX" sz="1400" i="1" dirty="0">
              <a:latin typeface="PT Sans" panose="020B0503020203020204" pitchFamily="34" charset="77"/>
            </a:endParaRPr>
          </a:p>
          <a:p>
            <a:pPr algn="just"/>
            <a:endParaRPr lang="en-US" sz="1400" i="1" dirty="0">
              <a:latin typeface="PT Sans" panose="020B0503020203020204" pitchFamily="34" charset="77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478FBF4-C1F8-B1A6-4250-93B89F06B96E}"/>
              </a:ext>
            </a:extLst>
          </p:cNvPr>
          <p:cNvSpPr txBox="1"/>
          <p:nvPr/>
        </p:nvSpPr>
        <p:spPr>
          <a:xfrm>
            <a:off x="811206" y="1145114"/>
            <a:ext cx="53285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400" i="1" dirty="0">
                <a:solidFill>
                  <a:srgbClr val="FF0000"/>
                </a:solidFill>
                <a:effectLst/>
                <a:latin typeface="PT Sans" panose="020B0503020203020204" pitchFamily="34" charset="77"/>
              </a:rPr>
              <a:t>If bipolar:  </a:t>
            </a:r>
            <a:r>
              <a:rPr lang="es-MX" sz="1400" i="1" dirty="0">
                <a:solidFill>
                  <a:srgbClr val="FF0000"/>
                </a:solidFill>
                <a:latin typeface="PT Sans" panose="020B0503020203020204" pitchFamily="34" charset="77"/>
              </a:rPr>
              <a:t>x</a:t>
            </a:r>
            <a:r>
              <a:rPr lang="es-MX" sz="1400" dirty="0">
                <a:solidFill>
                  <a:srgbClr val="FF0000"/>
                </a:solidFill>
                <a:effectLst/>
                <a:latin typeface="PT Sans" panose="020B0503020203020204" pitchFamily="34" charset="77"/>
              </a:rPr>
              <a:t> = 0.5 (1 + </a:t>
            </a:r>
            <a:r>
              <a:rPr lang="es-MX" sz="1400" b="1" i="1" dirty="0">
                <a:solidFill>
                  <a:srgbClr val="FF0000"/>
                </a:solidFill>
                <a:latin typeface="PT Sans" panose="020B0503020203020204" pitchFamily="34" charset="77"/>
              </a:rPr>
              <a:t>0.25</a:t>
            </a:r>
            <a:r>
              <a:rPr lang="es-MX" sz="1400" dirty="0">
                <a:solidFill>
                  <a:srgbClr val="FF0000"/>
                </a:solidFill>
                <a:latin typeface="PT Sans" panose="020B0503020203020204" pitchFamily="34" charset="77"/>
              </a:rPr>
              <a:t>) = 0.625 -&gt; [1, 1, 0, 1] -&gt; </a:t>
            </a:r>
            <a:r>
              <a:rPr lang="es-MX" sz="1400" b="1" i="1" dirty="0">
                <a:solidFill>
                  <a:srgbClr val="FF0000"/>
                </a:solidFill>
                <a:latin typeface="PT Sans" panose="020B0503020203020204" pitchFamily="34" charset="77"/>
              </a:rPr>
              <a:t>px</a:t>
            </a:r>
            <a:r>
              <a:rPr lang="es-MX" sz="1400" b="1" dirty="0">
                <a:solidFill>
                  <a:srgbClr val="FF0000"/>
                </a:solidFill>
                <a:latin typeface="PT Sans" panose="020B0503020203020204" pitchFamily="34" charset="77"/>
              </a:rPr>
              <a:t> = ¾  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8A8AA34-3AC3-84AB-DB86-E53C3D06C79C}"/>
              </a:ext>
            </a:extLst>
          </p:cNvPr>
          <p:cNvSpPr txBox="1"/>
          <p:nvPr/>
        </p:nvSpPr>
        <p:spPr>
          <a:xfrm>
            <a:off x="3580396" y="2668660"/>
            <a:ext cx="22241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400" i="1" dirty="0">
                <a:solidFill>
                  <a:srgbClr val="FF0000"/>
                </a:solidFill>
                <a:effectLst/>
                <a:latin typeface="PT Sans" panose="020B0503020203020204" pitchFamily="34" charset="77"/>
              </a:rPr>
              <a:t>If bipolar: </a:t>
            </a:r>
          </a:p>
          <a:p>
            <a:pPr algn="ctr"/>
            <a:r>
              <a:rPr lang="es-MX" sz="1400" i="1" dirty="0">
                <a:solidFill>
                  <a:srgbClr val="FF0000"/>
                </a:solidFill>
                <a:latin typeface="PT Sans" panose="020B0503020203020204" pitchFamily="34" charset="77"/>
              </a:rPr>
              <a:t>b</a:t>
            </a:r>
            <a:r>
              <a:rPr lang="es-MX" sz="1400" i="1" dirty="0">
                <a:solidFill>
                  <a:srgbClr val="FF0000"/>
                </a:solidFill>
                <a:effectLst/>
                <a:latin typeface="PT Sans" panose="020B0503020203020204" pitchFamily="34" charset="77"/>
              </a:rPr>
              <a:t>in. </a:t>
            </a:r>
            <a:r>
              <a:rPr lang="es-MX" sz="1400" i="1" dirty="0">
                <a:solidFill>
                  <a:srgbClr val="FF0000"/>
                </a:solidFill>
                <a:latin typeface="PT Sans" panose="020B0503020203020204" pitchFamily="34" charset="77"/>
              </a:rPr>
              <a:t>n</a:t>
            </a:r>
            <a:r>
              <a:rPr lang="es-MX" sz="1400" i="1" dirty="0">
                <a:solidFill>
                  <a:srgbClr val="FF0000"/>
                </a:solidFill>
                <a:effectLst/>
                <a:latin typeface="PT Sans" panose="020B0503020203020204" pitchFamily="34" charset="77"/>
              </a:rPr>
              <a:t>o.</a:t>
            </a:r>
            <a:r>
              <a:rPr lang="es-MX" sz="1400" dirty="0">
                <a:solidFill>
                  <a:srgbClr val="FF0000"/>
                </a:solidFill>
                <a:effectLst/>
                <a:latin typeface="PT Sans" panose="020B0503020203020204" pitchFamily="34" charset="77"/>
              </a:rPr>
              <a:t> = (2*</a:t>
            </a:r>
            <a:r>
              <a:rPr lang="es-MX" sz="1400" i="1" dirty="0">
                <a:solidFill>
                  <a:srgbClr val="FF0000"/>
                </a:solidFill>
                <a:effectLst/>
                <a:latin typeface="PT Sans" panose="020B0503020203020204" pitchFamily="34" charset="77"/>
              </a:rPr>
              <a:t>px -</a:t>
            </a:r>
            <a:r>
              <a:rPr lang="es-MX" sz="1400" dirty="0">
                <a:solidFill>
                  <a:srgbClr val="FF0000"/>
                </a:solidFill>
                <a:effectLst/>
                <a:latin typeface="PT Sans" panose="020B0503020203020204" pitchFamily="34" charset="77"/>
              </a:rPr>
              <a:t> 1)</a:t>
            </a:r>
            <a:endParaRPr lang="es-MX" sz="1400" dirty="0">
              <a:solidFill>
                <a:srgbClr val="FF0000"/>
              </a:solidFill>
              <a:latin typeface="PT Sans" panose="020B0503020203020204" pitchFamily="34" charset="77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29AEAB4-A8D2-A588-8B5A-5EB7251160D6}"/>
              </a:ext>
            </a:extLst>
          </p:cNvPr>
          <p:cNvSpPr/>
          <p:nvPr/>
        </p:nvSpPr>
        <p:spPr>
          <a:xfrm>
            <a:off x="4572000" y="1816783"/>
            <a:ext cx="875027" cy="5389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dirty="0">
                <a:solidFill>
                  <a:schemeClr val="tx1"/>
                </a:solidFill>
                <a:latin typeface="PT Sans" panose="020B0503020203020204" pitchFamily="34" charset="77"/>
              </a:rPr>
              <a:t>Stochastic</a:t>
            </a:r>
          </a:p>
          <a:p>
            <a:pPr algn="ctr"/>
            <a:r>
              <a:rPr lang="es-MX" sz="1100" dirty="0">
                <a:solidFill>
                  <a:schemeClr val="tx1"/>
                </a:solidFill>
                <a:latin typeface="PT Sans" panose="020B0503020203020204" pitchFamily="34" charset="77"/>
              </a:rPr>
              <a:t>Bitstream</a:t>
            </a:r>
          </a:p>
          <a:p>
            <a:pPr algn="ctr"/>
            <a:r>
              <a:rPr lang="es-MX" sz="1100" b="1" dirty="0">
                <a:solidFill>
                  <a:srgbClr val="18961E"/>
                </a:solidFill>
                <a:latin typeface="PT Sans" panose="020B0503020203020204" pitchFamily="34" charset="77"/>
              </a:rPr>
              <a:t>[0,0,0,1]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873B002-52D6-DB4C-D440-6E345578EF35}"/>
              </a:ext>
            </a:extLst>
          </p:cNvPr>
          <p:cNvSpPr/>
          <p:nvPr/>
        </p:nvSpPr>
        <p:spPr>
          <a:xfrm>
            <a:off x="1547664" y="3210951"/>
            <a:ext cx="875027" cy="5389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dirty="0">
                <a:solidFill>
                  <a:schemeClr val="tx1"/>
                </a:solidFill>
                <a:latin typeface="PT Sans" panose="020B0503020203020204" pitchFamily="34" charset="77"/>
              </a:rPr>
              <a:t>Stochastic</a:t>
            </a:r>
          </a:p>
          <a:p>
            <a:pPr algn="ctr"/>
            <a:r>
              <a:rPr lang="es-MX" sz="1100" dirty="0">
                <a:solidFill>
                  <a:schemeClr val="tx1"/>
                </a:solidFill>
                <a:latin typeface="PT Sans" panose="020B0503020203020204" pitchFamily="34" charset="77"/>
              </a:rPr>
              <a:t>Bitstream</a:t>
            </a:r>
          </a:p>
          <a:p>
            <a:pPr algn="ctr"/>
            <a:r>
              <a:rPr lang="es-MX" sz="1100" b="1" dirty="0">
                <a:solidFill>
                  <a:srgbClr val="18961E"/>
                </a:solidFill>
                <a:latin typeface="PT Sans" panose="020B0503020203020204" pitchFamily="34" charset="77"/>
              </a:rPr>
              <a:t>[0,0,0,1]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FCFE00E-603F-A427-9373-DF130090F46B}"/>
              </a:ext>
            </a:extLst>
          </p:cNvPr>
          <p:cNvSpPr txBox="1"/>
          <p:nvPr/>
        </p:nvSpPr>
        <p:spPr>
          <a:xfrm>
            <a:off x="3559418" y="3794799"/>
            <a:ext cx="22241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400" b="0" i="1" dirty="0">
                <a:solidFill>
                  <a:srgbClr val="0070C0"/>
                </a:solidFill>
                <a:effectLst/>
                <a:latin typeface="PT Sans" panose="020B0503020203020204" pitchFamily="34" charset="77"/>
              </a:rPr>
              <a:t>px</a:t>
            </a:r>
            <a:r>
              <a:rPr lang="es-MX" sz="1400" b="0" dirty="0">
                <a:solidFill>
                  <a:srgbClr val="0070C0"/>
                </a:solidFill>
                <a:effectLst/>
                <a:latin typeface="PT Sans" panose="020B0503020203020204" pitchFamily="34" charset="77"/>
              </a:rPr>
              <a:t> = N1 / N = 1/ 4</a:t>
            </a:r>
          </a:p>
          <a:p>
            <a:pPr algn="ctr"/>
            <a:r>
              <a:rPr lang="es-MX" sz="1100" dirty="0">
                <a:solidFill>
                  <a:srgbClr val="0070C0"/>
                </a:solidFill>
                <a:latin typeface="PT Sans" panose="020B0503020203020204" pitchFamily="34" charset="77"/>
              </a:rPr>
              <a:t>N1: total no. of ones </a:t>
            </a:r>
          </a:p>
          <a:p>
            <a:pPr algn="ctr"/>
            <a:r>
              <a:rPr lang="es-MX" sz="1100" b="0" dirty="0">
                <a:solidFill>
                  <a:srgbClr val="0070C0"/>
                </a:solidFill>
                <a:effectLst/>
                <a:latin typeface="PT Sans" panose="020B0503020203020204" pitchFamily="34" charset="77"/>
              </a:rPr>
              <a:t>N: bitstream length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2EDAE70-E82F-EC11-04C8-B7A0B5140C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010"/>
          <a:stretch/>
        </p:blipFill>
        <p:spPr>
          <a:xfrm>
            <a:off x="6120185" y="2132512"/>
            <a:ext cx="2324100" cy="1780965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C8B84F26-1051-6D32-0F2A-2560D7BF393D}"/>
              </a:ext>
            </a:extLst>
          </p:cNvPr>
          <p:cNvSpPr/>
          <p:nvPr/>
        </p:nvSpPr>
        <p:spPr>
          <a:xfrm>
            <a:off x="6120185" y="1869611"/>
            <a:ext cx="2324100" cy="2385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	     [0 , 1]	    [-1 , 1]</a:t>
            </a:r>
            <a:endParaRPr lang="es-MX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90A15A55-52BE-CC7E-9125-A4FD103C5FE2}"/>
              </a:ext>
            </a:extLst>
          </p:cNvPr>
          <p:cNvCxnSpPr>
            <a:cxnSpLocks/>
          </p:cNvCxnSpPr>
          <p:nvPr/>
        </p:nvCxnSpPr>
        <p:spPr>
          <a:xfrm flipV="1">
            <a:off x="5447027" y="2499742"/>
            <a:ext cx="565133" cy="14137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28712BA-58DD-5EA0-208B-C83ED08F540F}"/>
              </a:ext>
            </a:extLst>
          </p:cNvPr>
          <p:cNvSpPr/>
          <p:nvPr/>
        </p:nvSpPr>
        <p:spPr>
          <a:xfrm>
            <a:off x="6120185" y="2355726"/>
            <a:ext cx="540047" cy="28803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61E6768A-76BF-60C5-9825-AFA044DB6779}"/>
              </a:ext>
            </a:extLst>
          </p:cNvPr>
          <p:cNvSpPr/>
          <p:nvPr/>
        </p:nvSpPr>
        <p:spPr>
          <a:xfrm>
            <a:off x="1547664" y="1728697"/>
            <a:ext cx="720080" cy="3575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10E1FF7-545D-69A9-1A7E-4E700DCAA1A2}"/>
              </a:ext>
            </a:extLst>
          </p:cNvPr>
          <p:cNvSpPr txBox="1"/>
          <p:nvPr/>
        </p:nvSpPr>
        <p:spPr>
          <a:xfrm>
            <a:off x="1696008" y="1886831"/>
            <a:ext cx="5772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200" b="1" dirty="0">
                <a:solidFill>
                  <a:srgbClr val="18961E"/>
                </a:solidFill>
                <a:effectLst/>
                <a:latin typeface="PT Sans" panose="020B0503020203020204" pitchFamily="34" charset="77"/>
              </a:rPr>
              <a:t>0.25</a:t>
            </a:r>
            <a:endParaRPr lang="es-MX" sz="1200" b="1" dirty="0">
              <a:solidFill>
                <a:srgbClr val="18961E"/>
              </a:solidFill>
              <a:latin typeface="PT Sans" panose="020B0503020203020204" pitchFamily="34" charset="77"/>
            </a:endParaRPr>
          </a:p>
        </p:txBody>
      </p:sp>
      <p:pic>
        <p:nvPicPr>
          <p:cNvPr id="25" name="Marcador de contenido 10">
            <a:extLst>
              <a:ext uri="{FF2B5EF4-FFF2-40B4-BE49-F238E27FC236}">
                <a16:creationId xmlns:a16="http://schemas.microsoft.com/office/drawing/2014/main" id="{3345BF45-F85A-868F-C83A-DDCEE71FF0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80" t="8036" r="61158" b="79600"/>
          <a:stretch/>
        </p:blipFill>
        <p:spPr>
          <a:xfrm>
            <a:off x="1615817" y="1541686"/>
            <a:ext cx="659004" cy="392548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8CD3B7E5-5AB4-455F-3834-C5EC3EED55CE}"/>
              </a:ext>
            </a:extLst>
          </p:cNvPr>
          <p:cNvSpPr txBox="1"/>
          <p:nvPr/>
        </p:nvSpPr>
        <p:spPr>
          <a:xfrm>
            <a:off x="1240876" y="2761659"/>
            <a:ext cx="19861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200" dirty="0">
                <a:solidFill>
                  <a:srgbClr val="18961E"/>
                </a:solidFill>
                <a:effectLst/>
                <a:latin typeface="PT Sans" panose="020B0503020203020204" pitchFamily="34" charset="77"/>
              </a:rPr>
              <a:t>[0.34,  0.56,  0.78,  0.11] </a:t>
            </a:r>
            <a:endParaRPr lang="es-MX" sz="1200" dirty="0">
              <a:solidFill>
                <a:srgbClr val="18961E"/>
              </a:solidFill>
              <a:latin typeface="PT Sans" panose="020B05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2914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2" grpId="0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82A7E58-BC1D-60B3-35E9-F3E887EA1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BEEEE-7771-FC4B-9EAD-6B2B54CF3879}" type="datetime1">
              <a:rPr lang="en-US" noProof="0" smtClean="0"/>
              <a:t>11/15/24</a:t>
            </a:fld>
            <a:endParaRPr lang="en-U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9168F53-D3C9-5DC8-A471-11F65D281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en-US" noProof="0" smtClean="0"/>
              <a:pPr/>
              <a:t>6</a:t>
            </a:fld>
            <a:endParaRPr lang="en-US" noProof="0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FD0BC136-DDD7-9399-4C1B-C0A5E1BA9721}"/>
              </a:ext>
            </a:extLst>
          </p:cNvPr>
          <p:cNvGrpSpPr/>
          <p:nvPr/>
        </p:nvGrpSpPr>
        <p:grpSpPr>
          <a:xfrm>
            <a:off x="5652120" y="218480"/>
            <a:ext cx="1249606" cy="392716"/>
            <a:chOff x="2271713" y="1534581"/>
            <a:chExt cx="7050524" cy="2215783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40B802FF-2D75-7672-B3E7-5079A2C8D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23215" y="1534581"/>
              <a:ext cx="5599022" cy="2215783"/>
            </a:xfrm>
            <a:prstGeom prst="rect">
              <a:avLst/>
            </a:prstGeom>
            <a:solidFill>
              <a:srgbClr val="CFDBEA"/>
            </a:solidFill>
          </p:spPr>
        </p:pic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4DF3639E-BAF2-0490-FE9C-D21E73A86BE3}"/>
                </a:ext>
              </a:extLst>
            </p:cNvPr>
            <p:cNvSpPr/>
            <p:nvPr/>
          </p:nvSpPr>
          <p:spPr>
            <a:xfrm>
              <a:off x="2271713" y="1534581"/>
              <a:ext cx="1451502" cy="2215783"/>
            </a:xfrm>
            <a:prstGeom prst="rect">
              <a:avLst/>
            </a:prstGeom>
            <a:solidFill>
              <a:srgbClr val="CFDB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1" name="Título 2">
            <a:extLst>
              <a:ext uri="{FF2B5EF4-FFF2-40B4-BE49-F238E27FC236}">
                <a16:creationId xmlns:a16="http://schemas.microsoft.com/office/drawing/2014/main" id="{FAB7A6E8-584C-18F0-0978-466406BC0121}"/>
              </a:ext>
            </a:extLst>
          </p:cNvPr>
          <p:cNvSpPr txBox="1">
            <a:spLocks/>
          </p:cNvSpPr>
          <p:nvPr/>
        </p:nvSpPr>
        <p:spPr>
          <a:xfrm>
            <a:off x="179512" y="724539"/>
            <a:ext cx="8784976" cy="50405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pPr algn="ctr"/>
            <a:r>
              <a:rPr lang="es-MX" dirty="0"/>
              <a:t>Stochastic Computing Operations: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D01E4C5-6209-EBC4-3D5D-DBDE6AC0C4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380"/>
          <a:stretch/>
        </p:blipFill>
        <p:spPr>
          <a:xfrm>
            <a:off x="1182744" y="1596804"/>
            <a:ext cx="2903604" cy="194989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E0E0E7D-90B2-E912-3CCE-CCFC1F3BA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091" y="3035061"/>
            <a:ext cx="3286705" cy="97080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FA5A5CE-8130-3B08-67BA-18CE599057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735"/>
          <a:stretch/>
        </p:blipFill>
        <p:spPr>
          <a:xfrm>
            <a:off x="5116642" y="1444860"/>
            <a:ext cx="2903604" cy="1396426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44B5C1E2-E5C8-B09E-131B-72BD37DD1BB1}"/>
              </a:ext>
            </a:extLst>
          </p:cNvPr>
          <p:cNvSpPr txBox="1"/>
          <p:nvPr/>
        </p:nvSpPr>
        <p:spPr>
          <a:xfrm>
            <a:off x="6386342" y="3867367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54EEB58-0E5F-CC4A-D112-451FA5B40A1C}"/>
              </a:ext>
            </a:extLst>
          </p:cNvPr>
          <p:cNvSpPr txBox="1"/>
          <p:nvPr/>
        </p:nvSpPr>
        <p:spPr>
          <a:xfrm>
            <a:off x="697093" y="3814940"/>
            <a:ext cx="4048031" cy="703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lphaLcParenBoth"/>
            </a:pPr>
            <a:r>
              <a:rPr lang="es-MX" sz="1400" dirty="0">
                <a:latin typeface="PT Sans" panose="020B0503020203020204" pitchFamily="34" charset="77"/>
              </a:rPr>
              <a:t>SC multiplier: </a:t>
            </a:r>
            <a:r>
              <a:rPr lang="es-MX" sz="1400" b="1" dirty="0">
                <a:latin typeface="PT Sans" panose="020B0503020203020204" pitchFamily="34" charset="77"/>
              </a:rPr>
              <a:t>AND</a:t>
            </a:r>
            <a:r>
              <a:rPr lang="es-MX" sz="1400" dirty="0">
                <a:latin typeface="PT Sans" panose="020B0503020203020204" pitchFamily="34" charset="77"/>
              </a:rPr>
              <a:t> gate – Unipolar bitstreams</a:t>
            </a:r>
          </a:p>
          <a:p>
            <a:pPr marL="342900" indent="-342900">
              <a:lnSpc>
                <a:spcPct val="150000"/>
              </a:lnSpc>
              <a:buAutoNum type="alphaLcParenBoth"/>
            </a:pPr>
            <a:r>
              <a:rPr lang="es-MX" sz="1400" dirty="0">
                <a:latin typeface="PT Sans" panose="020B0503020203020204" pitchFamily="34" charset="77"/>
              </a:rPr>
              <a:t>SC multiplier: </a:t>
            </a:r>
            <a:r>
              <a:rPr lang="es-MX" sz="1400" b="1" dirty="0">
                <a:latin typeface="PT Sans" panose="020B0503020203020204" pitchFamily="34" charset="77"/>
              </a:rPr>
              <a:t>XNOR</a:t>
            </a:r>
            <a:r>
              <a:rPr lang="es-MX" sz="1400" dirty="0">
                <a:latin typeface="PT Sans" panose="020B0503020203020204" pitchFamily="34" charset="77"/>
              </a:rPr>
              <a:t> gate – Bipolar bitstreams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304C0FA-EA31-E666-D8A6-5A3643C10F3B}"/>
              </a:ext>
            </a:extLst>
          </p:cNvPr>
          <p:cNvSpPr txBox="1"/>
          <p:nvPr/>
        </p:nvSpPr>
        <p:spPr>
          <a:xfrm>
            <a:off x="5681822" y="4245810"/>
            <a:ext cx="1813317" cy="703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sz="1400" dirty="0">
                <a:latin typeface="PT Sans" panose="020B0503020203020204" pitchFamily="34" charset="77"/>
              </a:rPr>
              <a:t>(c) SC adder: </a:t>
            </a:r>
            <a:r>
              <a:rPr lang="es-MX" sz="1400" b="1" dirty="0">
                <a:latin typeface="PT Sans" panose="020B0503020203020204" pitchFamily="34" charset="77"/>
              </a:rPr>
              <a:t>MUX</a:t>
            </a:r>
          </a:p>
          <a:p>
            <a:pPr>
              <a:lnSpc>
                <a:spcPct val="150000"/>
              </a:lnSpc>
            </a:pPr>
            <a:r>
              <a:rPr lang="es-MX" sz="1400" dirty="0">
                <a:latin typeface="PT Sans" panose="020B0503020203020204" pitchFamily="34" charset="77"/>
              </a:rPr>
              <a:t>(d) SC adder: </a:t>
            </a:r>
            <a:r>
              <a:rPr lang="es-MX" sz="1400" b="1" dirty="0">
                <a:latin typeface="PT Sans" panose="020B0503020203020204" pitchFamily="34" charset="77"/>
              </a:rPr>
              <a:t>OR</a:t>
            </a:r>
            <a:r>
              <a:rPr lang="es-MX" sz="1400" dirty="0">
                <a:latin typeface="PT Sans" panose="020B0503020203020204" pitchFamily="34" charset="77"/>
              </a:rPr>
              <a:t> gate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4653A15-E125-997A-3465-041431D9FB68}"/>
              </a:ext>
            </a:extLst>
          </p:cNvPr>
          <p:cNvSpPr txBox="1"/>
          <p:nvPr/>
        </p:nvSpPr>
        <p:spPr>
          <a:xfrm>
            <a:off x="6901726" y="2032433"/>
            <a:ext cx="1032783" cy="380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sz="1400" i="1" dirty="0">
                <a:latin typeface="PT Sans" panose="020B0503020203020204" pitchFamily="34" charset="77"/>
              </a:rPr>
              <a:t>p</a:t>
            </a:r>
            <a:r>
              <a:rPr lang="es-MX" sz="1400" i="1" baseline="-25000" dirty="0">
                <a:latin typeface="PT Sans" panose="020B0503020203020204" pitchFamily="34" charset="77"/>
              </a:rPr>
              <a:t>A</a:t>
            </a:r>
            <a:r>
              <a:rPr lang="es-MX" sz="1400" i="1" dirty="0">
                <a:latin typeface="PT Sans" panose="020B0503020203020204" pitchFamily="34" charset="77"/>
              </a:rPr>
              <a:t> + p</a:t>
            </a:r>
            <a:r>
              <a:rPr lang="es-MX" sz="1400" i="1" baseline="-25000" dirty="0">
                <a:latin typeface="PT Sans" panose="020B0503020203020204" pitchFamily="34" charset="77"/>
              </a:rPr>
              <a:t>B</a:t>
            </a:r>
            <a:r>
              <a:rPr lang="es-MX" sz="1400" i="1" dirty="0">
                <a:latin typeface="PT Sans" panose="020B0503020203020204" pitchFamily="34" charset="77"/>
              </a:rPr>
              <a:t> = p</a:t>
            </a:r>
            <a:r>
              <a:rPr lang="es-MX" sz="1400" i="1" baseline="-25000" dirty="0">
                <a:latin typeface="PT Sans" panose="020B0503020203020204" pitchFamily="34" charset="77"/>
              </a:rPr>
              <a:t>Q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87B71DD-7388-3D6B-2E40-847A7B4D32EB}"/>
              </a:ext>
            </a:extLst>
          </p:cNvPr>
          <p:cNvSpPr txBox="1"/>
          <p:nvPr/>
        </p:nvSpPr>
        <p:spPr>
          <a:xfrm>
            <a:off x="6987463" y="3625249"/>
            <a:ext cx="1032783" cy="380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sz="1400" i="1" dirty="0">
                <a:latin typeface="PT Sans" panose="020B0503020203020204" pitchFamily="34" charset="77"/>
              </a:rPr>
              <a:t>p</a:t>
            </a:r>
            <a:r>
              <a:rPr lang="es-MX" sz="1400" i="1" baseline="-25000" dirty="0">
                <a:latin typeface="PT Sans" panose="020B0503020203020204" pitchFamily="34" charset="77"/>
              </a:rPr>
              <a:t>A</a:t>
            </a:r>
            <a:r>
              <a:rPr lang="es-MX" sz="1400" i="1" dirty="0">
                <a:latin typeface="PT Sans" panose="020B0503020203020204" pitchFamily="34" charset="77"/>
              </a:rPr>
              <a:t> + p</a:t>
            </a:r>
            <a:r>
              <a:rPr lang="es-MX" sz="1400" i="1" baseline="-25000" dirty="0">
                <a:latin typeface="PT Sans" panose="020B0503020203020204" pitchFamily="34" charset="77"/>
              </a:rPr>
              <a:t>B</a:t>
            </a:r>
            <a:r>
              <a:rPr lang="es-MX" sz="1400" i="1" dirty="0">
                <a:latin typeface="PT Sans" panose="020B0503020203020204" pitchFamily="34" charset="77"/>
              </a:rPr>
              <a:t> = p</a:t>
            </a:r>
            <a:r>
              <a:rPr lang="es-MX" sz="1400" i="1" baseline="-25000" dirty="0">
                <a:latin typeface="PT Sans" panose="020B0503020203020204" pitchFamily="34" charset="77"/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2696074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792AA88E-7275-6A9E-CE3F-C0AE3799E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705" y="1498328"/>
            <a:ext cx="4392488" cy="3456383"/>
          </a:xfr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s-MX" sz="1800" dirty="0">
                <a:effectLst/>
                <a:latin typeface="PT Sans" panose="020B0503020203020204" pitchFamily="34" charset="77"/>
              </a:rPr>
              <a:t>SC allows the operation of arithmetic functions with very few logic gates in hardware designs: </a:t>
            </a:r>
          </a:p>
          <a:p>
            <a:r>
              <a:rPr lang="es-MX" sz="1800" dirty="0">
                <a:latin typeface="PT Sans" panose="020B0503020203020204" pitchFamily="34" charset="77"/>
              </a:rPr>
              <a:t>Addition: MUX / OR gate</a:t>
            </a:r>
            <a:endParaRPr lang="es-MX" sz="1800" dirty="0">
              <a:effectLst/>
              <a:latin typeface="PT Sans" panose="020B0503020203020204" pitchFamily="34" charset="77"/>
            </a:endParaRPr>
          </a:p>
          <a:p>
            <a:r>
              <a:rPr lang="es-MX" sz="1800" dirty="0">
                <a:latin typeface="PT Sans" panose="020B0503020203020204" pitchFamily="34" charset="77"/>
              </a:rPr>
              <a:t>Multiplication: AND / XNOR gate</a:t>
            </a:r>
            <a:r>
              <a:rPr lang="es-MX" sz="1600" dirty="0">
                <a:latin typeface="PT Sans" panose="020B0503020203020204" pitchFamily="34" charset="77"/>
              </a:rPr>
              <a:t> </a:t>
            </a:r>
          </a:p>
          <a:p>
            <a:r>
              <a:rPr lang="es-MX" sz="1800" dirty="0">
                <a:latin typeface="PT Sans" panose="020B0503020203020204" pitchFamily="34" charset="77"/>
              </a:rPr>
              <a:t>S</a:t>
            </a:r>
            <a:r>
              <a:rPr lang="es-MX" sz="1800" dirty="0">
                <a:effectLst/>
                <a:latin typeface="PT Sans" panose="020B0503020203020204" pitchFamily="34" charset="77"/>
              </a:rPr>
              <a:t>mall component size -&gt; low power applications </a:t>
            </a:r>
          </a:p>
          <a:p>
            <a:r>
              <a:rPr lang="es-MX" sz="1800" dirty="0">
                <a:latin typeface="PT Sans" panose="020B0503020203020204" pitchFamily="34" charset="77"/>
              </a:rPr>
              <a:t>H</a:t>
            </a:r>
            <a:r>
              <a:rPr lang="es-MX" sz="1800" dirty="0">
                <a:effectLst/>
                <a:latin typeface="PT Sans" panose="020B0503020203020204" pitchFamily="34" charset="77"/>
              </a:rPr>
              <a:t>igh error tolerance -&gt; resilient to bit flippings (e.g. </a:t>
            </a:r>
            <a:r>
              <a:rPr lang="es-MX" sz="1800" dirty="0">
                <a:latin typeface="PT Sans" panose="020B0503020203020204" pitchFamily="34" charset="77"/>
              </a:rPr>
              <a:t>found in </a:t>
            </a:r>
            <a:r>
              <a:rPr lang="es-MX" sz="1800" i="1" dirty="0">
                <a:solidFill>
                  <a:srgbClr val="202122"/>
                </a:solidFill>
                <a:effectLst/>
                <a:latin typeface="PT Sans" panose="020B0503020203020204" pitchFamily="34" charset="77"/>
              </a:rPr>
              <a:t>bit-flipping attacks [3] </a:t>
            </a:r>
            <a:r>
              <a:rPr lang="es-MX" sz="1800" dirty="0">
                <a:solidFill>
                  <a:srgbClr val="202122"/>
                </a:solidFill>
                <a:effectLst/>
                <a:latin typeface="PT Sans" panose="020B0503020203020204" pitchFamily="34" charset="77"/>
              </a:rPr>
              <a:t>or</a:t>
            </a:r>
            <a:r>
              <a:rPr lang="es-MX" sz="1800" b="1" i="1" dirty="0">
                <a:solidFill>
                  <a:srgbClr val="202122"/>
                </a:solidFill>
                <a:effectLst/>
                <a:latin typeface="PT Sans" panose="020B0503020203020204" pitchFamily="34" charset="77"/>
              </a:rPr>
              <a:t> </a:t>
            </a:r>
            <a:r>
              <a:rPr lang="es-MX" sz="1800" i="1" dirty="0">
                <a:effectLst/>
                <a:latin typeface="PT Sans" panose="020B0503020203020204" pitchFamily="34" charset="77"/>
              </a:rPr>
              <a:t>radiation-induced errors [4]</a:t>
            </a:r>
            <a:r>
              <a:rPr lang="es-MX" sz="1800" dirty="0">
                <a:effectLst/>
                <a:latin typeface="PT Sans" panose="020B0503020203020204" pitchFamily="34" charset="77"/>
              </a:rPr>
              <a:t>). </a:t>
            </a:r>
            <a:endParaRPr lang="es-MX" sz="1800" dirty="0">
              <a:latin typeface="PT Sans" panose="020B0503020203020204" pitchFamily="34" charset="77"/>
            </a:endParaRPr>
          </a:p>
          <a:p>
            <a:endParaRPr lang="es-MX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F7BC4ED-4613-FA47-846F-1201055FFB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2400" dirty="0">
                <a:latin typeface="PT Sans" panose="020B0503020203020204" pitchFamily="34" charset="77"/>
              </a:rPr>
              <a:t>     B</a:t>
            </a:r>
            <a:r>
              <a:rPr lang="es-MX" sz="2400" i="0" dirty="0">
                <a:effectLst/>
                <a:latin typeface="PT Sans" panose="020B0503020203020204" pitchFamily="34" charset="77"/>
              </a:rPr>
              <a:t>enefits</a:t>
            </a:r>
            <a:endParaRPr lang="es-MX" sz="2400" dirty="0">
              <a:latin typeface="PT Sans" panose="020B0503020203020204" pitchFamily="34" charset="77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834272-BD2D-173A-7D79-3830C28BB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BEEEE-7771-FC4B-9EAD-6B2B54CF3879}" type="datetime1">
              <a:rPr lang="en-US" noProof="0" smtClean="0"/>
              <a:t>11/15/24</a:t>
            </a:fld>
            <a:endParaRPr lang="en-U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F21A67-659C-10DE-9556-27970CD4A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en-US" noProof="0" smtClean="0"/>
              <a:pPr/>
              <a:t>7</a:t>
            </a:fld>
            <a:endParaRPr lang="en-US" noProof="0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567DC2A2-77A2-AF5D-E984-E6A24F68CB32}"/>
              </a:ext>
            </a:extLst>
          </p:cNvPr>
          <p:cNvGrpSpPr/>
          <p:nvPr/>
        </p:nvGrpSpPr>
        <p:grpSpPr>
          <a:xfrm>
            <a:off x="5652120" y="218480"/>
            <a:ext cx="1249606" cy="392716"/>
            <a:chOff x="2271713" y="1534581"/>
            <a:chExt cx="7050524" cy="2215783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3C935EBB-2BDA-A6A5-00A0-F3DB2B32E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23215" y="1534581"/>
              <a:ext cx="5599022" cy="2215783"/>
            </a:xfrm>
            <a:prstGeom prst="rect">
              <a:avLst/>
            </a:prstGeom>
            <a:solidFill>
              <a:srgbClr val="CFDBEA"/>
            </a:solidFill>
          </p:spPr>
        </p:pic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262FF6C6-07E9-4CED-7077-73EC96614FB6}"/>
                </a:ext>
              </a:extLst>
            </p:cNvPr>
            <p:cNvSpPr/>
            <p:nvPr/>
          </p:nvSpPr>
          <p:spPr>
            <a:xfrm>
              <a:off x="2271713" y="1534581"/>
              <a:ext cx="1451502" cy="2215783"/>
            </a:xfrm>
            <a:prstGeom prst="rect">
              <a:avLst/>
            </a:prstGeom>
            <a:solidFill>
              <a:srgbClr val="CFDB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814533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792AA88E-7275-6A9E-CE3F-C0AE3799E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705" y="1498328"/>
            <a:ext cx="4392488" cy="3456383"/>
          </a:xfr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s-MX" sz="1800" dirty="0">
                <a:effectLst/>
                <a:latin typeface="PT Sans" panose="020B0503020203020204" pitchFamily="34" charset="77"/>
              </a:rPr>
              <a:t>SC allows the operation of arithmetic functions with very few logic gates in hardware designs: </a:t>
            </a:r>
          </a:p>
          <a:p>
            <a:r>
              <a:rPr lang="es-MX" sz="1800" dirty="0">
                <a:latin typeface="PT Sans" panose="020B0503020203020204" pitchFamily="34" charset="77"/>
              </a:rPr>
              <a:t>Addition: MUX / OR gate</a:t>
            </a:r>
            <a:endParaRPr lang="es-MX" sz="1800" dirty="0">
              <a:effectLst/>
              <a:latin typeface="PT Sans" panose="020B0503020203020204" pitchFamily="34" charset="77"/>
            </a:endParaRPr>
          </a:p>
          <a:p>
            <a:r>
              <a:rPr lang="es-MX" sz="1800" dirty="0">
                <a:latin typeface="PT Sans" panose="020B0503020203020204" pitchFamily="34" charset="77"/>
              </a:rPr>
              <a:t>Multiplication: AND / XNOR gate</a:t>
            </a:r>
            <a:r>
              <a:rPr lang="es-MX" sz="1600" dirty="0">
                <a:latin typeface="PT Sans" panose="020B0503020203020204" pitchFamily="34" charset="77"/>
              </a:rPr>
              <a:t> </a:t>
            </a:r>
          </a:p>
          <a:p>
            <a:r>
              <a:rPr lang="es-MX" sz="1800" dirty="0">
                <a:latin typeface="PT Sans" panose="020B0503020203020204" pitchFamily="34" charset="77"/>
              </a:rPr>
              <a:t>S</a:t>
            </a:r>
            <a:r>
              <a:rPr lang="es-MX" sz="1800" dirty="0">
                <a:effectLst/>
                <a:latin typeface="PT Sans" panose="020B0503020203020204" pitchFamily="34" charset="77"/>
              </a:rPr>
              <a:t>mall component size -&gt; low power applications </a:t>
            </a:r>
          </a:p>
          <a:p>
            <a:r>
              <a:rPr lang="es-MX" sz="1800" dirty="0">
                <a:latin typeface="PT Sans" panose="020B0503020203020204" pitchFamily="34" charset="77"/>
              </a:rPr>
              <a:t>H</a:t>
            </a:r>
            <a:r>
              <a:rPr lang="es-MX" sz="1800" dirty="0">
                <a:effectLst/>
                <a:latin typeface="PT Sans" panose="020B0503020203020204" pitchFamily="34" charset="77"/>
              </a:rPr>
              <a:t>igh error tolerance -&gt; resilient to bit flippings (e.g. </a:t>
            </a:r>
            <a:r>
              <a:rPr lang="es-MX" sz="1800" dirty="0">
                <a:latin typeface="PT Sans" panose="020B0503020203020204" pitchFamily="34" charset="77"/>
              </a:rPr>
              <a:t>found in </a:t>
            </a:r>
            <a:r>
              <a:rPr lang="es-MX" sz="1800" i="1" dirty="0">
                <a:solidFill>
                  <a:srgbClr val="202122"/>
                </a:solidFill>
                <a:effectLst/>
                <a:latin typeface="PT Sans" panose="020B0503020203020204" pitchFamily="34" charset="77"/>
              </a:rPr>
              <a:t>bit-flipping attacks [3] </a:t>
            </a:r>
            <a:r>
              <a:rPr lang="es-MX" sz="1800" dirty="0">
                <a:solidFill>
                  <a:srgbClr val="202122"/>
                </a:solidFill>
                <a:effectLst/>
                <a:latin typeface="PT Sans" panose="020B0503020203020204" pitchFamily="34" charset="77"/>
              </a:rPr>
              <a:t>or</a:t>
            </a:r>
            <a:r>
              <a:rPr lang="es-MX" sz="1800" b="1" i="1" dirty="0">
                <a:solidFill>
                  <a:srgbClr val="202122"/>
                </a:solidFill>
                <a:effectLst/>
                <a:latin typeface="PT Sans" panose="020B0503020203020204" pitchFamily="34" charset="77"/>
              </a:rPr>
              <a:t> </a:t>
            </a:r>
            <a:r>
              <a:rPr lang="es-MX" sz="1800" i="1" dirty="0">
                <a:effectLst/>
                <a:latin typeface="PT Sans" panose="020B0503020203020204" pitchFamily="34" charset="77"/>
              </a:rPr>
              <a:t>radiation-induced errors [4]</a:t>
            </a:r>
            <a:r>
              <a:rPr lang="es-MX" sz="1800" dirty="0">
                <a:effectLst/>
                <a:latin typeface="PT Sans" panose="020B0503020203020204" pitchFamily="34" charset="77"/>
              </a:rPr>
              <a:t>). </a:t>
            </a:r>
            <a:endParaRPr lang="es-MX" sz="1800" dirty="0">
              <a:latin typeface="PT Sans" panose="020B0503020203020204" pitchFamily="34" charset="77"/>
            </a:endParaRPr>
          </a:p>
          <a:p>
            <a:endParaRPr lang="es-MX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F7BC4ED-4613-FA47-846F-1201055FFB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2400" dirty="0">
                <a:latin typeface="PT Sans" panose="020B0503020203020204" pitchFamily="34" charset="77"/>
              </a:rPr>
              <a:t>     B</a:t>
            </a:r>
            <a:r>
              <a:rPr lang="es-MX" sz="2400" i="0" dirty="0">
                <a:effectLst/>
                <a:latin typeface="PT Sans" panose="020B0503020203020204" pitchFamily="34" charset="77"/>
              </a:rPr>
              <a:t>enefits vs Drawbacks</a:t>
            </a:r>
            <a:endParaRPr lang="es-MX" sz="2400" dirty="0">
              <a:latin typeface="PT Sans" panose="020B0503020203020204" pitchFamily="34" charset="77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834272-BD2D-173A-7D79-3830C28BB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BEEEE-7771-FC4B-9EAD-6B2B54CF3879}" type="datetime1">
              <a:rPr lang="en-US" noProof="0" smtClean="0"/>
              <a:t>11/15/24</a:t>
            </a:fld>
            <a:endParaRPr lang="en-U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F21A67-659C-10DE-9556-27970CD4A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en-US" noProof="0" smtClean="0"/>
              <a:pPr/>
              <a:t>8</a:t>
            </a:fld>
            <a:endParaRPr lang="en-US" noProof="0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567DC2A2-77A2-AF5D-E984-E6A24F68CB32}"/>
              </a:ext>
            </a:extLst>
          </p:cNvPr>
          <p:cNvGrpSpPr/>
          <p:nvPr/>
        </p:nvGrpSpPr>
        <p:grpSpPr>
          <a:xfrm>
            <a:off x="5652120" y="218480"/>
            <a:ext cx="1249606" cy="392716"/>
            <a:chOff x="2271713" y="1534581"/>
            <a:chExt cx="7050524" cy="2215783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3C935EBB-2BDA-A6A5-00A0-F3DB2B32E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23215" y="1534581"/>
              <a:ext cx="5599022" cy="2215783"/>
            </a:xfrm>
            <a:prstGeom prst="rect">
              <a:avLst/>
            </a:prstGeom>
            <a:solidFill>
              <a:srgbClr val="CFDBEA"/>
            </a:solidFill>
          </p:spPr>
        </p:pic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262FF6C6-07E9-4CED-7077-73EC96614FB6}"/>
                </a:ext>
              </a:extLst>
            </p:cNvPr>
            <p:cNvSpPr/>
            <p:nvPr/>
          </p:nvSpPr>
          <p:spPr>
            <a:xfrm>
              <a:off x="2271713" y="1534581"/>
              <a:ext cx="1451502" cy="2215783"/>
            </a:xfrm>
            <a:prstGeom prst="rect">
              <a:avLst/>
            </a:prstGeom>
            <a:solidFill>
              <a:srgbClr val="CFDB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22" name="Marcador de contenido 1">
            <a:extLst>
              <a:ext uri="{FF2B5EF4-FFF2-40B4-BE49-F238E27FC236}">
                <a16:creationId xmlns:a16="http://schemas.microsoft.com/office/drawing/2014/main" id="{0D4000C7-90E4-F36D-AFA2-FECA8CE7D899}"/>
              </a:ext>
            </a:extLst>
          </p:cNvPr>
          <p:cNvSpPr txBox="1">
            <a:spLocks/>
          </p:cNvSpPr>
          <p:nvPr/>
        </p:nvSpPr>
        <p:spPr>
          <a:xfrm>
            <a:off x="4689334" y="1491630"/>
            <a:ext cx="4392488" cy="30963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234000" indent="-234000" algn="l" defTabSz="457200" rtl="0" eaLnBrk="1" latinLnBrk="0" hangingPunct="1">
              <a:spcBef>
                <a:spcPts val="600"/>
              </a:spcBef>
              <a:buClrTx/>
              <a:buSzPct val="100000"/>
              <a:buFont typeface="Wingdings" charset="2"/>
              <a:buChar char="§"/>
              <a:defRPr lang="de-DE" sz="2000" b="0" i="0" kern="1200" baseline="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1pPr>
            <a:lvl2pPr marL="742950" indent="-285750" algn="l" defTabSz="457200" rtl="0" eaLnBrk="1" latinLnBrk="0" hangingPunct="1">
              <a:spcBef>
                <a:spcPts val="300"/>
              </a:spcBef>
              <a:spcAft>
                <a:spcPts val="0"/>
              </a:spcAft>
              <a:buFont typeface="Wingdings" charset="2"/>
              <a:buChar char="§"/>
              <a:defRPr lang="de-DE" sz="1800" b="0" i="0" kern="1200" baseline="0">
                <a:solidFill>
                  <a:schemeClr val="accent4">
                    <a:lumMod val="75000"/>
                  </a:schemeClr>
                </a:solidFill>
                <a:latin typeface="PT Sans" charset="-52"/>
                <a:ea typeface="PT Sans" charset="-52"/>
                <a:cs typeface="PT Sans" charset="-52"/>
              </a:defRPr>
            </a:lvl2pPr>
            <a:lvl3pPr marL="1143000" indent="-228600" algn="l" defTabSz="457200" rtl="0" eaLnBrk="1" latinLnBrk="0" hangingPunct="1">
              <a:spcBef>
                <a:spcPts val="300"/>
              </a:spcBef>
              <a:buFont typeface="Wingdings" charset="2"/>
              <a:buChar char="§"/>
              <a:defRPr lang="de-DE" sz="1800" b="0" i="0" kern="1200" baseline="0">
                <a:solidFill>
                  <a:schemeClr val="accent4">
                    <a:lumMod val="75000"/>
                  </a:schemeClr>
                </a:solidFill>
                <a:latin typeface="PT Sans" charset="-52"/>
                <a:ea typeface="PT Sans" charset="-52"/>
                <a:cs typeface="PT Sans" charset="-52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buFont typeface="Wingdings" charset="2"/>
              <a:buChar char="§"/>
              <a:defRPr lang="de-DE" sz="1800" b="0" i="0" kern="1200" baseline="0">
                <a:solidFill>
                  <a:schemeClr val="accent4">
                    <a:lumMod val="75000"/>
                  </a:schemeClr>
                </a:solidFill>
                <a:latin typeface="PT Sans" charset="-52"/>
                <a:ea typeface="PT Sans" charset="-52"/>
                <a:cs typeface="PT Sans" charset="-52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buFont typeface="Wingdings" charset="2"/>
              <a:buChar char="§"/>
              <a:defRPr lang="de-DE" sz="1800" b="0" kern="1200" baseline="0">
                <a:solidFill>
                  <a:schemeClr val="accent4">
                    <a:lumMod val="75000"/>
                  </a:schemeClr>
                </a:solidFill>
                <a:latin typeface="PT Sans" charset="-52"/>
                <a:ea typeface="PT Sans" charset="-52"/>
                <a:cs typeface="PT Sans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800" u="sng" dirty="0">
                <a:latin typeface="PT Sans" panose="020B0503020203020204" pitchFamily="34" charset="77"/>
              </a:rPr>
              <a:t>L</a:t>
            </a:r>
            <a:r>
              <a:rPr lang="es-MX" sz="1800" u="sng" dirty="0">
                <a:effectLst/>
                <a:latin typeface="PT Sans" panose="020B0503020203020204" pitchFamily="34" charset="77"/>
              </a:rPr>
              <a:t>onger computation times </a:t>
            </a:r>
            <a:r>
              <a:rPr lang="es-MX" sz="1800" dirty="0">
                <a:effectLst/>
                <a:latin typeface="PT Sans" panose="020B0503020203020204" pitchFamily="34" charset="77"/>
              </a:rPr>
              <a:t>that lead to-&gt; </a:t>
            </a:r>
          </a:p>
          <a:p>
            <a:r>
              <a:rPr lang="es-MX" sz="1800" dirty="0">
                <a:effectLst/>
                <a:latin typeface="PT Sans" panose="020B0503020203020204" pitchFamily="34" charset="77"/>
              </a:rPr>
              <a:t>higher energy consumption costs (</a:t>
            </a:r>
            <a:r>
              <a:rPr lang="es-MX" sz="1800" dirty="0">
                <a:effectLst/>
                <a:latin typeface="Times New Roman,Italic" pitchFamily="2" charset="0"/>
              </a:rPr>
              <a:t>energy </a:t>
            </a:r>
            <a:r>
              <a:rPr lang="es-MX" sz="1800" dirty="0">
                <a:effectLst/>
                <a:latin typeface="Times New Roman" panose="02020603050405020304" pitchFamily="18" charset="0"/>
              </a:rPr>
              <a:t>= </a:t>
            </a:r>
            <a:r>
              <a:rPr lang="es-MX" sz="1800" dirty="0">
                <a:effectLst/>
                <a:latin typeface="Times New Roman,Italic" pitchFamily="2" charset="0"/>
              </a:rPr>
              <a:t>power </a:t>
            </a:r>
            <a:r>
              <a:rPr lang="es-MX" sz="1800" dirty="0">
                <a:effectLst/>
                <a:latin typeface="Times New Roman" panose="02020603050405020304" pitchFamily="18" charset="0"/>
              </a:rPr>
              <a:t>× </a:t>
            </a:r>
            <a:r>
              <a:rPr lang="es-MX" sz="1800" dirty="0">
                <a:effectLst/>
                <a:latin typeface="Times New Roman,Italic" pitchFamily="2" charset="0"/>
              </a:rPr>
              <a:t>time)</a:t>
            </a:r>
            <a:endParaRPr lang="es-MX" sz="1800" dirty="0">
              <a:latin typeface="PT Sans" panose="020B0503020203020204" pitchFamily="34" charset="77"/>
            </a:endParaRPr>
          </a:p>
          <a:p>
            <a:r>
              <a:rPr lang="es-MX" sz="1800" dirty="0">
                <a:latin typeface="PT Sans" panose="020B0503020203020204" pitchFamily="34" charset="77"/>
              </a:rPr>
              <a:t>L</a:t>
            </a:r>
            <a:r>
              <a:rPr lang="es-MX" sz="1800" dirty="0">
                <a:effectLst/>
                <a:latin typeface="PT Sans" panose="020B0503020203020204" pitchFamily="34" charset="77"/>
              </a:rPr>
              <a:t>ow precision applications (e.g. image processing, </a:t>
            </a:r>
            <a:r>
              <a:rPr lang="es-MX" sz="1800" b="1" dirty="0">
                <a:effectLst/>
                <a:latin typeface="PT Sans" panose="020B0503020203020204" pitchFamily="34" charset="77"/>
              </a:rPr>
              <a:t>DNNs computation</a:t>
            </a:r>
            <a:r>
              <a:rPr lang="es-MX" sz="1800" dirty="0">
                <a:effectLst/>
                <a:latin typeface="PT Sans" panose="020B0503020203020204" pitchFamily="34" charset="77"/>
              </a:rPr>
              <a:t>) -&gt;</a:t>
            </a:r>
          </a:p>
          <a:p>
            <a:r>
              <a:rPr lang="es-MX" sz="1800" dirty="0">
                <a:latin typeface="PT Sans" panose="020B0503020203020204" pitchFamily="34" charset="77"/>
              </a:rPr>
              <a:t>Only 4 stochastic bits needed to represent </a:t>
            </a:r>
            <a:r>
              <a:rPr lang="es-MX" sz="1800" i="1" dirty="0">
                <a:latin typeface="PT Sans" panose="020B0503020203020204" pitchFamily="34" charset="77"/>
              </a:rPr>
              <a:t>0.25</a:t>
            </a:r>
            <a:r>
              <a:rPr lang="es-MX" sz="1800" dirty="0">
                <a:latin typeface="PT Sans" panose="020B0503020203020204" pitchFamily="34" charset="77"/>
              </a:rPr>
              <a:t> -&gt; </a:t>
            </a:r>
            <a:r>
              <a:rPr lang="es-MX" sz="1800" dirty="0">
                <a:effectLst/>
                <a:latin typeface="PT Sans" panose="020B0503020203020204" pitchFamily="34" charset="77"/>
              </a:rPr>
              <a:t>(1,0,0,0) but to represent </a:t>
            </a:r>
            <a:r>
              <a:rPr lang="es-MX" sz="1800" i="1" dirty="0">
                <a:effectLst/>
                <a:latin typeface="PT Sans" panose="020B0503020203020204" pitchFamily="34" charset="77"/>
              </a:rPr>
              <a:t>0.5625 </a:t>
            </a:r>
            <a:r>
              <a:rPr lang="es-MX" sz="1800" u="sng" dirty="0">
                <a:effectLst/>
                <a:latin typeface="PT Sans" panose="020B0503020203020204" pitchFamily="34" charset="77"/>
              </a:rPr>
              <a:t>accurately</a:t>
            </a:r>
            <a:r>
              <a:rPr lang="es-MX" sz="1800" dirty="0">
                <a:effectLst/>
                <a:latin typeface="PT Sans" panose="020B0503020203020204" pitchFamily="34" charset="77"/>
              </a:rPr>
              <a:t>, the stochastic bitstream must be longer -&gt; (0,1,0,1,0,1,0,1,0,1,0,1,0,1,1,1): 16 bits. </a:t>
            </a:r>
            <a:endParaRPr lang="es-MX" dirty="0">
              <a:solidFill>
                <a:schemeClr val="tx1"/>
              </a:solidFill>
              <a:latin typeface="PT Sans" panose="020B05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84610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52343B40-500C-BB36-A169-10446346D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131" y="1276526"/>
            <a:ext cx="8784976" cy="3648494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s-MX" sz="1800" b="1" dirty="0">
                <a:latin typeface="PT Sans" panose="020B0503020203020204" pitchFamily="34" charset="77"/>
              </a:rPr>
              <a:t>Why? - Motivation: </a:t>
            </a:r>
            <a:r>
              <a:rPr lang="es-MX" sz="1800" dirty="0">
                <a:latin typeface="PT Sans" panose="020B0503020203020204" pitchFamily="34" charset="77"/>
              </a:rPr>
              <a:t>To compare different SC DCNNs and evaluate the requirements needed to achieve effective inference using Stochastic Computing.</a:t>
            </a:r>
          </a:p>
          <a:p>
            <a:pPr marL="0" indent="0">
              <a:lnSpc>
                <a:spcPct val="150000"/>
              </a:lnSpc>
              <a:buNone/>
            </a:pPr>
            <a:endParaRPr lang="es-MX" sz="1800" dirty="0">
              <a:latin typeface="PT Sans" panose="020B0503020203020204" pitchFamily="34" charset="77"/>
            </a:endParaRPr>
          </a:p>
          <a:p>
            <a:pPr marL="0" indent="0">
              <a:buNone/>
            </a:pPr>
            <a:r>
              <a:rPr lang="es-MX" sz="1800" b="1" dirty="0">
                <a:latin typeface="PT Sans" panose="020B0503020203020204" pitchFamily="34" charset="77"/>
              </a:rPr>
              <a:t>How? – Framework Architecture: </a:t>
            </a:r>
          </a:p>
          <a:p>
            <a:pPr marL="851850" lvl="1" indent="-342900">
              <a:buFont typeface="+mj-lt"/>
              <a:buAutoNum type="arabicPeriod"/>
            </a:pPr>
            <a:r>
              <a:rPr lang="es-MX" dirty="0">
                <a:solidFill>
                  <a:schemeClr val="tx1"/>
                </a:solidFill>
                <a:latin typeface="PT Sans" panose="020B0503020203020204" pitchFamily="34" charset="77"/>
              </a:rPr>
              <a:t>Stochastic Tensor Generator</a:t>
            </a:r>
          </a:p>
          <a:p>
            <a:pPr marL="851850" lvl="1" indent="-342900">
              <a:buFont typeface="+mj-lt"/>
              <a:buAutoNum type="arabicPeriod"/>
            </a:pPr>
            <a:r>
              <a:rPr lang="es-MX" dirty="0">
                <a:solidFill>
                  <a:schemeClr val="tx1"/>
                </a:solidFill>
                <a:latin typeface="PT Sans" panose="020B0503020203020204" pitchFamily="34" charset="77"/>
              </a:rPr>
              <a:t>SC 2D convolution</a:t>
            </a:r>
          </a:p>
          <a:p>
            <a:pPr marL="851850" lvl="1" indent="-342900">
              <a:buFont typeface="+mj-lt"/>
              <a:buAutoNum type="arabicPeriod"/>
            </a:pPr>
            <a:r>
              <a:rPr lang="es-MX" dirty="0">
                <a:solidFill>
                  <a:schemeClr val="tx1"/>
                </a:solidFill>
                <a:latin typeface="PT Sans" panose="020B0503020203020204" pitchFamily="34" charset="77"/>
              </a:rPr>
              <a:t>SC Fully Connected Layer</a:t>
            </a:r>
          </a:p>
          <a:p>
            <a:pPr marL="508950" lvl="1" indent="0">
              <a:buNone/>
            </a:pPr>
            <a:endParaRPr lang="es-MX" dirty="0">
              <a:solidFill>
                <a:schemeClr val="tx1"/>
              </a:solidFill>
              <a:latin typeface="PT Sans" panose="020B0503020203020204" pitchFamily="34" charset="77"/>
            </a:endParaRPr>
          </a:p>
          <a:p>
            <a:pPr marL="508950" lvl="1" indent="0">
              <a:buNone/>
            </a:pPr>
            <a:endParaRPr lang="es-MX" dirty="0">
              <a:solidFill>
                <a:schemeClr val="tx1"/>
              </a:solidFill>
              <a:latin typeface="PT Sans" panose="020B0503020203020204" pitchFamily="34" charset="77"/>
            </a:endParaRPr>
          </a:p>
          <a:p>
            <a:pPr marL="0" indent="0">
              <a:buNone/>
            </a:pPr>
            <a:r>
              <a:rPr lang="es-MX" sz="1800" dirty="0">
                <a:solidFill>
                  <a:srgbClr val="C00000"/>
                </a:solidFill>
                <a:latin typeface="PT Sans" panose="020B0503020203020204" pitchFamily="34" charset="77"/>
              </a:rPr>
              <a:t>However… </a:t>
            </a:r>
          </a:p>
          <a:p>
            <a:endParaRPr lang="es-MX" dirty="0"/>
          </a:p>
          <a:p>
            <a:pPr marL="0" indent="0">
              <a:buNone/>
            </a:pPr>
            <a:endParaRPr lang="es-MX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34B48F-5E3B-5E66-9540-BF1E70A579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72469"/>
            <a:ext cx="9144000" cy="504057"/>
          </a:xfrm>
        </p:spPr>
        <p:txBody>
          <a:bodyPr>
            <a:noAutofit/>
          </a:bodyPr>
          <a:lstStyle/>
          <a:p>
            <a:pPr algn="ctr"/>
            <a:r>
              <a:rPr lang="es-MX" sz="2400" dirty="0"/>
              <a:t>SC DNN Framework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573FAC-E2D0-631E-B75C-93637EE7B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en-US" noProof="0" smtClean="0"/>
              <a:pPr/>
              <a:t>9</a:t>
            </a:fld>
            <a:endParaRPr lang="en-US" noProof="0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8D3D7676-A725-12F8-2BD6-88096FF44722}"/>
              </a:ext>
            </a:extLst>
          </p:cNvPr>
          <p:cNvGrpSpPr/>
          <p:nvPr/>
        </p:nvGrpSpPr>
        <p:grpSpPr>
          <a:xfrm>
            <a:off x="5652120" y="218480"/>
            <a:ext cx="1249606" cy="392716"/>
            <a:chOff x="2271713" y="1534581"/>
            <a:chExt cx="7050524" cy="2215783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309FF67E-7DF1-6FA0-80B3-0E53B0344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23215" y="1534581"/>
              <a:ext cx="5599022" cy="2215783"/>
            </a:xfrm>
            <a:prstGeom prst="rect">
              <a:avLst/>
            </a:prstGeom>
            <a:solidFill>
              <a:srgbClr val="CFDBEA"/>
            </a:solidFill>
          </p:spPr>
        </p:pic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A904B2D1-7676-ED0D-7384-94AAB0F5121A}"/>
                </a:ext>
              </a:extLst>
            </p:cNvPr>
            <p:cNvSpPr/>
            <p:nvPr/>
          </p:nvSpPr>
          <p:spPr>
            <a:xfrm>
              <a:off x="2271713" y="1534581"/>
              <a:ext cx="1451502" cy="2215783"/>
            </a:xfrm>
            <a:prstGeom prst="rect">
              <a:avLst/>
            </a:prstGeom>
            <a:solidFill>
              <a:srgbClr val="CFDB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4" name="Picture 2" descr="Brand New Vector Art, Icons, and Graphics for Free Download">
            <a:extLst>
              <a:ext uri="{FF2B5EF4-FFF2-40B4-BE49-F238E27FC236}">
                <a16:creationId xmlns:a16="http://schemas.microsoft.com/office/drawing/2014/main" id="{243694B9-AD75-2A6F-2F35-75976DC53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839" y="611196"/>
            <a:ext cx="1188042" cy="73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657774"/>
      </p:ext>
    </p:extLst>
  </p:cSld>
  <p:clrMapOvr>
    <a:masterClrMapping/>
  </p:clrMapOvr>
</p:sld>
</file>

<file path=ppt/theme/theme1.xml><?xml version="1.0" encoding="utf-8"?>
<a:theme xmlns:a="http://schemas.openxmlformats.org/drawingml/2006/main" name="FB EIT">
  <a:themeElements>
    <a:clrScheme name="TUK EIT">
      <a:dk1>
        <a:srgbClr val="000000"/>
      </a:dk1>
      <a:lt1>
        <a:srgbClr val="FFFFFF"/>
      </a:lt1>
      <a:dk2>
        <a:srgbClr val="005F8C"/>
      </a:dk2>
      <a:lt2>
        <a:srgbClr val="EEECE1"/>
      </a:lt2>
      <a:accent1>
        <a:srgbClr val="B92819"/>
      </a:accent1>
      <a:accent2>
        <a:srgbClr val="828C96"/>
      </a:accent2>
      <a:accent3>
        <a:srgbClr val="C3BEB9"/>
      </a:accent3>
      <a:accent4>
        <a:srgbClr val="828C96"/>
      </a:accent4>
      <a:accent5>
        <a:srgbClr val="C3C8C8"/>
      </a:accent5>
      <a:accent6>
        <a:srgbClr val="82AFC8"/>
      </a:accent6>
      <a:hlink>
        <a:srgbClr val="C80096"/>
      </a:hlink>
      <a:folHlink>
        <a:srgbClr val="AA008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 EIT without footer bar en.potx" id="{C7DF7C4D-E7FB-8546-A736-0DACB3648EC7}" vid="{4FBDA266-F80D-A244-8C84-9B58280B5F5D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FB EIT</Template>
  <TotalTime>8529</TotalTime>
  <Words>1681</Words>
  <Application>Microsoft Macintosh PowerPoint</Application>
  <PresentationFormat>Presentación en pantalla (16:9)</PresentationFormat>
  <Paragraphs>336</Paragraphs>
  <Slides>29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43" baseType="lpstr">
      <vt:lpstr>Apple Symbols</vt:lpstr>
      <vt:lpstr>Arial</vt:lpstr>
      <vt:lpstr>Calibri</vt:lpstr>
      <vt:lpstr>CMCSC10</vt:lpstr>
      <vt:lpstr>CMR10</vt:lpstr>
      <vt:lpstr>CMR12</vt:lpstr>
      <vt:lpstr>Google Sans</vt:lpstr>
      <vt:lpstr>Helvetica</vt:lpstr>
      <vt:lpstr>PT Sans</vt:lpstr>
      <vt:lpstr>PT Sans Narrow</vt:lpstr>
      <vt:lpstr>Times New Roman</vt:lpstr>
      <vt:lpstr>Times New Roman,Italic</vt:lpstr>
      <vt:lpstr>Wingdings</vt:lpstr>
      <vt:lpstr>FB EIT</vt:lpstr>
      <vt:lpstr>Evaluation of Stochastic Computing for Efficient Deep Neural Network Inference </vt:lpstr>
      <vt:lpstr>AGENDA</vt:lpstr>
      <vt:lpstr>Theoretical Background</vt:lpstr>
      <vt:lpstr>Stochastic Computing? </vt:lpstr>
      <vt:lpstr>Stochastic number generation &amp; convertion to binary:</vt:lpstr>
      <vt:lpstr>Presentación de PowerPoint</vt:lpstr>
      <vt:lpstr>     Benefits</vt:lpstr>
      <vt:lpstr>     Benefits vs Drawbacks</vt:lpstr>
      <vt:lpstr>SC DNN Framework</vt:lpstr>
      <vt:lpstr>SC DNN Framework: SC 2D convolution &amp; SC Fully connected layers</vt:lpstr>
      <vt:lpstr>GPU Acceleration</vt:lpstr>
      <vt:lpstr>Objective: Reduce SC Conv2d and SC FC Layer functions’ CPU time complexities “O(n)” with GPUs’ multi-threaded data-parallelism </vt:lpstr>
      <vt:lpstr>Objective: Reduce SC Conv2d and SC FC Layer functions’ CPU time complexities “O(n)” with GPUs’ multi-threaded data-parallelism </vt:lpstr>
      <vt:lpstr>Presentación de PowerPoint</vt:lpstr>
      <vt:lpstr>CUDA STREAMS</vt:lpstr>
      <vt:lpstr>SC CNN CUDA model</vt:lpstr>
      <vt:lpstr>Stochastic Tensor Generator kernel - parallel approach</vt:lpstr>
      <vt:lpstr>SC 2D Convolution kernel - parallel approach</vt:lpstr>
      <vt:lpstr>SC Fully Connected Layer kernel - parallel approach</vt:lpstr>
      <vt:lpstr>Results</vt:lpstr>
      <vt:lpstr>End-to-end execution time [ms] of 1 single layer of a SC 2D Convolution &amp;  1 SC Fully Connected Layer: CPU vs GPU </vt:lpstr>
      <vt:lpstr>Percentage % of correctly inferred images with SC LeNet-5 per bitstream length (1000 images in total from fashionMNIST dataset) </vt:lpstr>
      <vt:lpstr>Mean Absolute Error per layer in SC LeNet-5  (average MAE after 100 inferred images of the Sneaker class) </vt:lpstr>
      <vt:lpstr>Execution time per layer in SC LeNet-5</vt:lpstr>
      <vt:lpstr>Percentage % of correctly inferred images with SC VGG9 per bitstream length  (300 images in total from CIFAR-10 dataset) </vt:lpstr>
      <vt:lpstr>Presentación de PowerPoint</vt:lpstr>
      <vt:lpstr>Presentación de PowerPoint</vt:lpstr>
      <vt:lpstr>CONCLUSIONS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JAVIER FERRER ORTEGA</dc:creator>
  <cp:keywords/>
  <dc:description/>
  <cp:lastModifiedBy>JAVIER FERRER ORTEGA</cp:lastModifiedBy>
  <cp:revision>32</cp:revision>
  <dcterms:created xsi:type="dcterms:W3CDTF">2024-11-08T00:16:25Z</dcterms:created>
  <dcterms:modified xsi:type="dcterms:W3CDTF">2024-11-15T12:45:44Z</dcterms:modified>
  <cp:category/>
</cp:coreProperties>
</file>